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11" r:id="rId3"/>
    <p:sldId id="312" r:id="rId4"/>
    <p:sldId id="313" r:id="rId5"/>
    <p:sldId id="315" r:id="rId6"/>
    <p:sldId id="257" r:id="rId7"/>
    <p:sldId id="273" r:id="rId8"/>
    <p:sldId id="274" r:id="rId9"/>
    <p:sldId id="259" r:id="rId10"/>
    <p:sldId id="264" r:id="rId11"/>
    <p:sldId id="297" r:id="rId12"/>
    <p:sldId id="298" r:id="rId13"/>
    <p:sldId id="299" r:id="rId14"/>
    <p:sldId id="300" r:id="rId15"/>
    <p:sldId id="301" r:id="rId16"/>
    <p:sldId id="303" r:id="rId17"/>
    <p:sldId id="310" r:id="rId18"/>
    <p:sldId id="333" r:id="rId19"/>
    <p:sldId id="332" r:id="rId20"/>
    <p:sldId id="263" r:id="rId21"/>
    <p:sldId id="262" r:id="rId22"/>
    <p:sldId id="261" r:id="rId23"/>
    <p:sldId id="276" r:id="rId24"/>
    <p:sldId id="287" r:id="rId25"/>
    <p:sldId id="277" r:id="rId26"/>
    <p:sldId id="283" r:id="rId27"/>
    <p:sldId id="288" r:id="rId28"/>
    <p:sldId id="330" r:id="rId29"/>
    <p:sldId id="269" r:id="rId30"/>
    <p:sldId id="266" r:id="rId31"/>
    <p:sldId id="268" r:id="rId32"/>
    <p:sldId id="294" r:id="rId33"/>
    <p:sldId id="334" r:id="rId34"/>
    <p:sldId id="295" r:id="rId35"/>
    <p:sldId id="335" r:id="rId36"/>
    <p:sldId id="306" r:id="rId37"/>
    <p:sldId id="304" r:id="rId38"/>
    <p:sldId id="322" r:id="rId39"/>
    <p:sldId id="326" r:id="rId40"/>
    <p:sldId id="292" r:id="rId41"/>
    <p:sldId id="321" r:id="rId42"/>
    <p:sldId id="305" r:id="rId43"/>
    <p:sldId id="329" r:id="rId44"/>
    <p:sldId id="327" r:id="rId45"/>
    <p:sldId id="328" r:id="rId46"/>
    <p:sldId id="319" r:id="rId47"/>
    <p:sldId id="320" r:id="rId48"/>
    <p:sldId id="323" r:id="rId49"/>
    <p:sldId id="291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7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meyerov:Dropbox:Research:parallelbrowser:bb:talks:job2013:employment:codegrowth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meyerov:Dropbox:Research:parallelbrowser:bb:talks:job2013:employment:codegrowth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meyerov:Dropbox:Research:parallelbrowser:bb:talks:job2013:employment:codegrowth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meyerov:Dropbox:Research:parallelbrowser:bb:talks:job2013:employment:codegrowth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7"/>
    </mc:Choice>
    <mc:Fallback>
      <c:style val="17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Sheet1!$A$8</c:f>
              <c:strCache>
                <c:ptCount val="1"/>
                <c:pt idx="0">
                  <c:v>Linux Kernel (KSLOC)</c:v>
                </c:pt>
              </c:strCache>
            </c:strRef>
          </c:tx>
          <c:spPr>
            <a:ln>
              <a:solidFill>
                <a:schemeClr val="bg1"/>
              </a:solidFill>
              <a:prstDash val="solid"/>
            </a:ln>
          </c:spPr>
          <c:marker>
            <c:symbol val="none"/>
          </c:marker>
          <c:cat>
            <c:numRef>
              <c:f>Sheet1!$B$6:$O$6</c:f>
              <c:numCache>
                <c:formatCode>General</c:formatCode>
                <c:ptCount val="14"/>
                <c:pt idx="0">
                  <c:v>1999.0</c:v>
                </c:pt>
                <c:pt idx="1">
                  <c:v>2000.0</c:v>
                </c:pt>
                <c:pt idx="2">
                  <c:v>2001.0</c:v>
                </c:pt>
                <c:pt idx="3">
                  <c:v>2002.0</c:v>
                </c:pt>
                <c:pt idx="4">
                  <c:v>2003.0</c:v>
                </c:pt>
                <c:pt idx="5">
                  <c:v>2004.0</c:v>
                </c:pt>
                <c:pt idx="6">
                  <c:v>2005.0</c:v>
                </c:pt>
                <c:pt idx="7">
                  <c:v>2006.0</c:v>
                </c:pt>
                <c:pt idx="8">
                  <c:v>2007.0</c:v>
                </c:pt>
                <c:pt idx="9">
                  <c:v>2008.0</c:v>
                </c:pt>
                <c:pt idx="10">
                  <c:v>2009.0</c:v>
                </c:pt>
                <c:pt idx="11">
                  <c:v>2010.0</c:v>
                </c:pt>
                <c:pt idx="12">
                  <c:v>2011.0</c:v>
                </c:pt>
                <c:pt idx="13">
                  <c:v>2012.0</c:v>
                </c:pt>
              </c:numCache>
            </c:numRef>
          </c:cat>
          <c:val>
            <c:numRef>
              <c:f>Sheet1!$B$8:$O$8</c:f>
              <c:numCache>
                <c:formatCode>General</c:formatCode>
                <c:ptCount val="14"/>
                <c:pt idx="0">
                  <c:v>1800.0</c:v>
                </c:pt>
                <c:pt idx="1">
                  <c:v>2568.5</c:v>
                </c:pt>
                <c:pt idx="2">
                  <c:v>3337.0</c:v>
                </c:pt>
                <c:pt idx="3">
                  <c:v>3620.0</c:v>
                </c:pt>
                <c:pt idx="4">
                  <c:v>3835.0</c:v>
                </c:pt>
                <c:pt idx="5">
                  <c:v>4218.0</c:v>
                </c:pt>
                <c:pt idx="6">
                  <c:v>9117.0</c:v>
                </c:pt>
                <c:pt idx="7">
                  <c:v>9611.0</c:v>
                </c:pt>
                <c:pt idx="8">
                  <c:v>10104.0</c:v>
                </c:pt>
                <c:pt idx="9">
                  <c:v>10969.0</c:v>
                </c:pt>
                <c:pt idx="10">
                  <c:v>12592.0</c:v>
                </c:pt>
                <c:pt idx="11">
                  <c:v>13661.0</c:v>
                </c:pt>
                <c:pt idx="12">
                  <c:v>14417.0</c:v>
                </c:pt>
                <c:pt idx="13">
                  <c:v>15382.0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0708280"/>
        <c:axId val="-2090701896"/>
      </c:lineChart>
      <c:catAx>
        <c:axId val="-20907082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90701896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-2090701896"/>
        <c:scaling>
          <c:logBase val="10.0"/>
          <c:orientation val="minMax"/>
        </c:scaling>
        <c:delete val="0"/>
        <c:axPos val="l"/>
        <c:minorGridlines>
          <c:spPr>
            <a:ln w="3175" cmpd="sng">
              <a:solidFill>
                <a:schemeClr val="bg1">
                  <a:lumMod val="75000"/>
                </a:schemeClr>
              </a:solidFill>
              <a:prstDash val="solid"/>
            </a:ln>
          </c:spPr>
        </c:minorGridlines>
        <c:numFmt formatCode="General" sourceLinked="1"/>
        <c:majorTickMark val="out"/>
        <c:minorTickMark val="none"/>
        <c:tickLblPos val="nextTo"/>
        <c:spPr>
          <a:ln>
            <a:solidFill>
              <a:srgbClr val="008000"/>
            </a:solidFill>
          </a:ln>
        </c:spPr>
        <c:crossAx val="-20907082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7"/>
    </mc:Choice>
    <mc:Fallback>
      <c:style val="17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Sheet1!$A$8</c:f>
              <c:strCache>
                <c:ptCount val="1"/>
                <c:pt idx="0">
                  <c:v>Linux Kernel (KSLOC)</c:v>
                </c:pt>
              </c:strCache>
            </c:strRef>
          </c:tx>
          <c:spPr>
            <a:ln>
              <a:solidFill>
                <a:schemeClr val="tx1"/>
              </a:solidFill>
              <a:prstDash val="solid"/>
            </a:ln>
          </c:spPr>
          <c:marker>
            <c:symbol val="none"/>
          </c:marker>
          <c:cat>
            <c:numRef>
              <c:f>Sheet1!$B$6:$O$6</c:f>
              <c:numCache>
                <c:formatCode>General</c:formatCode>
                <c:ptCount val="14"/>
                <c:pt idx="0">
                  <c:v>1999.0</c:v>
                </c:pt>
                <c:pt idx="1">
                  <c:v>2000.0</c:v>
                </c:pt>
                <c:pt idx="2">
                  <c:v>2001.0</c:v>
                </c:pt>
                <c:pt idx="3">
                  <c:v>2002.0</c:v>
                </c:pt>
                <c:pt idx="4">
                  <c:v>2003.0</c:v>
                </c:pt>
                <c:pt idx="5">
                  <c:v>2004.0</c:v>
                </c:pt>
                <c:pt idx="6">
                  <c:v>2005.0</c:v>
                </c:pt>
                <c:pt idx="7">
                  <c:v>2006.0</c:v>
                </c:pt>
                <c:pt idx="8">
                  <c:v>2007.0</c:v>
                </c:pt>
                <c:pt idx="9">
                  <c:v>2008.0</c:v>
                </c:pt>
                <c:pt idx="10">
                  <c:v>2009.0</c:v>
                </c:pt>
                <c:pt idx="11">
                  <c:v>2010.0</c:v>
                </c:pt>
                <c:pt idx="12">
                  <c:v>2011.0</c:v>
                </c:pt>
                <c:pt idx="13">
                  <c:v>2012.0</c:v>
                </c:pt>
              </c:numCache>
            </c:numRef>
          </c:cat>
          <c:val>
            <c:numRef>
              <c:f>Sheet1!$B$8:$O$8</c:f>
              <c:numCache>
                <c:formatCode>General</c:formatCode>
                <c:ptCount val="14"/>
                <c:pt idx="0">
                  <c:v>1800.0</c:v>
                </c:pt>
                <c:pt idx="1">
                  <c:v>2568.5</c:v>
                </c:pt>
                <c:pt idx="2">
                  <c:v>3337.0</c:v>
                </c:pt>
                <c:pt idx="3">
                  <c:v>3620.0</c:v>
                </c:pt>
                <c:pt idx="4">
                  <c:v>3835.0</c:v>
                </c:pt>
                <c:pt idx="5">
                  <c:v>4218.0</c:v>
                </c:pt>
                <c:pt idx="6">
                  <c:v>9117.0</c:v>
                </c:pt>
                <c:pt idx="7">
                  <c:v>9611.0</c:v>
                </c:pt>
                <c:pt idx="8">
                  <c:v>10104.0</c:v>
                </c:pt>
                <c:pt idx="9">
                  <c:v>10969.0</c:v>
                </c:pt>
                <c:pt idx="10">
                  <c:v>12592.0</c:v>
                </c:pt>
                <c:pt idx="11">
                  <c:v>13661.0</c:v>
                </c:pt>
                <c:pt idx="12">
                  <c:v>14417.0</c:v>
                </c:pt>
                <c:pt idx="13">
                  <c:v>15382.0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0656184"/>
        <c:axId val="-2090653208"/>
      </c:lineChart>
      <c:catAx>
        <c:axId val="-20906561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90653208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-2090653208"/>
        <c:scaling>
          <c:logBase val="10.0"/>
          <c:orientation val="minMax"/>
        </c:scaling>
        <c:delete val="0"/>
        <c:axPos val="l"/>
        <c:minorGridlines>
          <c:spPr>
            <a:ln w="3175" cmpd="sng">
              <a:solidFill>
                <a:schemeClr val="bg1">
                  <a:lumMod val="75000"/>
                </a:schemeClr>
              </a:solidFill>
              <a:prstDash val="solid"/>
            </a:ln>
          </c:spPr>
        </c:minorGridlines>
        <c:numFmt formatCode="General" sourceLinked="1"/>
        <c:majorTickMark val="out"/>
        <c:minorTickMark val="none"/>
        <c:tickLblPos val="nextTo"/>
        <c:spPr>
          <a:ln>
            <a:solidFill>
              <a:srgbClr val="008000"/>
            </a:solidFill>
          </a:ln>
        </c:spPr>
        <c:crossAx val="-20906561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7"/>
    </mc:Choice>
    <mc:Fallback>
      <c:style val="17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Sheet1!$A$8</c:f>
              <c:strCache>
                <c:ptCount val="1"/>
                <c:pt idx="0">
                  <c:v>Linux Kernel (KSLOC)</c:v>
                </c:pt>
              </c:strCache>
            </c:strRef>
          </c:tx>
          <c:spPr>
            <a:ln>
              <a:solidFill>
                <a:schemeClr val="tx1"/>
              </a:solidFill>
              <a:prstDash val="solid"/>
            </a:ln>
          </c:spPr>
          <c:marker>
            <c:symbol val="none"/>
          </c:marker>
          <c:cat>
            <c:numRef>
              <c:f>Sheet1!$B$6:$O$6</c:f>
              <c:numCache>
                <c:formatCode>General</c:formatCode>
                <c:ptCount val="14"/>
                <c:pt idx="0">
                  <c:v>1999.0</c:v>
                </c:pt>
                <c:pt idx="1">
                  <c:v>2000.0</c:v>
                </c:pt>
                <c:pt idx="2">
                  <c:v>2001.0</c:v>
                </c:pt>
                <c:pt idx="3">
                  <c:v>2002.0</c:v>
                </c:pt>
                <c:pt idx="4">
                  <c:v>2003.0</c:v>
                </c:pt>
                <c:pt idx="5">
                  <c:v>2004.0</c:v>
                </c:pt>
                <c:pt idx="6">
                  <c:v>2005.0</c:v>
                </c:pt>
                <c:pt idx="7">
                  <c:v>2006.0</c:v>
                </c:pt>
                <c:pt idx="8">
                  <c:v>2007.0</c:v>
                </c:pt>
                <c:pt idx="9">
                  <c:v>2008.0</c:v>
                </c:pt>
                <c:pt idx="10">
                  <c:v>2009.0</c:v>
                </c:pt>
                <c:pt idx="11">
                  <c:v>2010.0</c:v>
                </c:pt>
                <c:pt idx="12">
                  <c:v>2011.0</c:v>
                </c:pt>
                <c:pt idx="13">
                  <c:v>2012.0</c:v>
                </c:pt>
              </c:numCache>
            </c:numRef>
          </c:cat>
          <c:val>
            <c:numRef>
              <c:f>Sheet1!$B$8:$O$8</c:f>
              <c:numCache>
                <c:formatCode>General</c:formatCode>
                <c:ptCount val="14"/>
                <c:pt idx="0">
                  <c:v>1800.0</c:v>
                </c:pt>
                <c:pt idx="1">
                  <c:v>2568.5</c:v>
                </c:pt>
                <c:pt idx="2">
                  <c:v>3337.0</c:v>
                </c:pt>
                <c:pt idx="3">
                  <c:v>3620.0</c:v>
                </c:pt>
                <c:pt idx="4">
                  <c:v>3835.0</c:v>
                </c:pt>
                <c:pt idx="5">
                  <c:v>4218.0</c:v>
                </c:pt>
                <c:pt idx="6">
                  <c:v>9117.0</c:v>
                </c:pt>
                <c:pt idx="7">
                  <c:v>9611.0</c:v>
                </c:pt>
                <c:pt idx="8">
                  <c:v>10104.0</c:v>
                </c:pt>
                <c:pt idx="9">
                  <c:v>10969.0</c:v>
                </c:pt>
                <c:pt idx="10">
                  <c:v>12592.0</c:v>
                </c:pt>
                <c:pt idx="11">
                  <c:v>13661.0</c:v>
                </c:pt>
                <c:pt idx="12">
                  <c:v>14417.0</c:v>
                </c:pt>
                <c:pt idx="13">
                  <c:v>15382.0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0608888"/>
        <c:axId val="-2090605912"/>
      </c:lineChart>
      <c:lineChart>
        <c:grouping val="standard"/>
        <c:varyColors val="0"/>
        <c:ser>
          <c:idx val="9"/>
          <c:order val="1"/>
          <c:tx>
            <c:strRef>
              <c:f>Sheet1!$A$36</c:f>
              <c:strCache>
                <c:ptCount val="1"/>
                <c:pt idx="0">
                  <c:v>Top Supercomputer (teraFLOP/s)</c:v>
                </c:pt>
              </c:strCache>
            </c:strRef>
          </c:tx>
          <c:spPr>
            <a:ln>
              <a:solidFill>
                <a:srgbClr val="008000"/>
              </a:solidFill>
            </a:ln>
          </c:spPr>
          <c:marker>
            <c:symbol val="none"/>
          </c:marker>
          <c:cat>
            <c:numRef>
              <c:f>Sheet1!$B$6:$O$6</c:f>
              <c:numCache>
                <c:formatCode>General</c:formatCode>
                <c:ptCount val="14"/>
                <c:pt idx="0">
                  <c:v>1999.0</c:v>
                </c:pt>
                <c:pt idx="1">
                  <c:v>2000.0</c:v>
                </c:pt>
                <c:pt idx="2">
                  <c:v>2001.0</c:v>
                </c:pt>
                <c:pt idx="3">
                  <c:v>2002.0</c:v>
                </c:pt>
                <c:pt idx="4">
                  <c:v>2003.0</c:v>
                </c:pt>
                <c:pt idx="5">
                  <c:v>2004.0</c:v>
                </c:pt>
                <c:pt idx="6">
                  <c:v>2005.0</c:v>
                </c:pt>
                <c:pt idx="7">
                  <c:v>2006.0</c:v>
                </c:pt>
                <c:pt idx="8">
                  <c:v>2007.0</c:v>
                </c:pt>
                <c:pt idx="9">
                  <c:v>2008.0</c:v>
                </c:pt>
                <c:pt idx="10">
                  <c:v>2009.0</c:v>
                </c:pt>
                <c:pt idx="11">
                  <c:v>2010.0</c:v>
                </c:pt>
                <c:pt idx="12">
                  <c:v>2011.0</c:v>
                </c:pt>
                <c:pt idx="13">
                  <c:v>2012.0</c:v>
                </c:pt>
              </c:numCache>
            </c:numRef>
          </c:cat>
          <c:val>
            <c:numRef>
              <c:f>Sheet1!$B$36:$O$36</c:f>
              <c:numCache>
                <c:formatCode>General</c:formatCode>
                <c:ptCount val="14"/>
                <c:pt idx="0">
                  <c:v>2.379</c:v>
                </c:pt>
                <c:pt idx="1">
                  <c:v>4.938</c:v>
                </c:pt>
                <c:pt idx="2">
                  <c:v>7.226</c:v>
                </c:pt>
                <c:pt idx="3">
                  <c:v>35.86</c:v>
                </c:pt>
                <c:pt idx="4">
                  <c:v>35.86</c:v>
                </c:pt>
                <c:pt idx="5">
                  <c:v>70.72</c:v>
                </c:pt>
                <c:pt idx="6">
                  <c:v>280.6</c:v>
                </c:pt>
                <c:pt idx="7">
                  <c:v>280.6</c:v>
                </c:pt>
                <c:pt idx="8">
                  <c:v>478.2</c:v>
                </c:pt>
                <c:pt idx="9">
                  <c:v>1105.0</c:v>
                </c:pt>
                <c:pt idx="10">
                  <c:v>1759.0</c:v>
                </c:pt>
                <c:pt idx="11">
                  <c:v>2566.0</c:v>
                </c:pt>
                <c:pt idx="12">
                  <c:v>10510.0</c:v>
                </c:pt>
                <c:pt idx="13">
                  <c:v>17590.0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0599160"/>
        <c:axId val="-2090602264"/>
      </c:lineChart>
      <c:catAx>
        <c:axId val="-2090608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90605912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-2090605912"/>
        <c:scaling>
          <c:logBase val="10.0"/>
          <c:orientation val="minMax"/>
        </c:scaling>
        <c:delete val="0"/>
        <c:axPos val="l"/>
        <c:minorGridlines>
          <c:spPr>
            <a:ln w="3175" cmpd="sng">
              <a:solidFill>
                <a:schemeClr val="bg1">
                  <a:lumMod val="75000"/>
                </a:schemeClr>
              </a:solidFill>
              <a:prstDash val="solid"/>
            </a:ln>
          </c:spPr>
        </c:minorGridlines>
        <c:numFmt formatCode="General" sourceLinked="1"/>
        <c:majorTickMark val="out"/>
        <c:minorTickMark val="none"/>
        <c:tickLblPos val="nextTo"/>
        <c:spPr>
          <a:ln>
            <a:solidFill>
              <a:srgbClr val="008000"/>
            </a:solidFill>
          </a:ln>
        </c:spPr>
        <c:crossAx val="-2090608888"/>
        <c:crosses val="autoZero"/>
        <c:crossBetween val="between"/>
      </c:valAx>
      <c:valAx>
        <c:axId val="-2090602264"/>
        <c:scaling>
          <c:logBase val="10.0"/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-2090599160"/>
        <c:crosses val="max"/>
        <c:crossBetween val="between"/>
      </c:valAx>
      <c:catAx>
        <c:axId val="-20905991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90602264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7"/>
    </mc:Choice>
    <mc:Fallback>
      <c:style val="17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Sheet1!$A$8</c:f>
              <c:strCache>
                <c:ptCount val="1"/>
                <c:pt idx="0">
                  <c:v>Linux Kernel (KSLOC)</c:v>
                </c:pt>
              </c:strCache>
            </c:strRef>
          </c:tx>
          <c:spPr>
            <a:ln>
              <a:solidFill>
                <a:schemeClr val="tx1"/>
              </a:solidFill>
              <a:prstDash val="solid"/>
            </a:ln>
          </c:spPr>
          <c:marker>
            <c:symbol val="none"/>
          </c:marker>
          <c:cat>
            <c:numRef>
              <c:f>Sheet1!$B$6:$O$6</c:f>
              <c:numCache>
                <c:formatCode>General</c:formatCode>
                <c:ptCount val="14"/>
                <c:pt idx="0">
                  <c:v>1999.0</c:v>
                </c:pt>
                <c:pt idx="1">
                  <c:v>2000.0</c:v>
                </c:pt>
                <c:pt idx="2">
                  <c:v>2001.0</c:v>
                </c:pt>
                <c:pt idx="3">
                  <c:v>2002.0</c:v>
                </c:pt>
                <c:pt idx="4">
                  <c:v>2003.0</c:v>
                </c:pt>
                <c:pt idx="5">
                  <c:v>2004.0</c:v>
                </c:pt>
                <c:pt idx="6">
                  <c:v>2005.0</c:v>
                </c:pt>
                <c:pt idx="7">
                  <c:v>2006.0</c:v>
                </c:pt>
                <c:pt idx="8">
                  <c:v>2007.0</c:v>
                </c:pt>
                <c:pt idx="9">
                  <c:v>2008.0</c:v>
                </c:pt>
                <c:pt idx="10">
                  <c:v>2009.0</c:v>
                </c:pt>
                <c:pt idx="11">
                  <c:v>2010.0</c:v>
                </c:pt>
                <c:pt idx="12">
                  <c:v>2011.0</c:v>
                </c:pt>
                <c:pt idx="13">
                  <c:v>2012.0</c:v>
                </c:pt>
              </c:numCache>
            </c:numRef>
          </c:cat>
          <c:val>
            <c:numRef>
              <c:f>Sheet1!$B$8:$O$8</c:f>
              <c:numCache>
                <c:formatCode>General</c:formatCode>
                <c:ptCount val="14"/>
                <c:pt idx="0">
                  <c:v>1800.0</c:v>
                </c:pt>
                <c:pt idx="1">
                  <c:v>2568.5</c:v>
                </c:pt>
                <c:pt idx="2">
                  <c:v>3337.0</c:v>
                </c:pt>
                <c:pt idx="3">
                  <c:v>3620.0</c:v>
                </c:pt>
                <c:pt idx="4">
                  <c:v>3835.0</c:v>
                </c:pt>
                <c:pt idx="5">
                  <c:v>4218.0</c:v>
                </c:pt>
                <c:pt idx="6">
                  <c:v>9117.0</c:v>
                </c:pt>
                <c:pt idx="7">
                  <c:v>9611.0</c:v>
                </c:pt>
                <c:pt idx="8">
                  <c:v>10104.0</c:v>
                </c:pt>
                <c:pt idx="9">
                  <c:v>10969.0</c:v>
                </c:pt>
                <c:pt idx="10">
                  <c:v>12592.0</c:v>
                </c:pt>
                <c:pt idx="11">
                  <c:v>13661.0</c:v>
                </c:pt>
                <c:pt idx="12">
                  <c:v>14417.0</c:v>
                </c:pt>
                <c:pt idx="13">
                  <c:v>15382.0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1205832"/>
        <c:axId val="-2091202856"/>
      </c:lineChart>
      <c:lineChart>
        <c:grouping val="standard"/>
        <c:varyColors val="0"/>
        <c:ser>
          <c:idx val="9"/>
          <c:order val="1"/>
          <c:tx>
            <c:strRef>
              <c:f>Sheet1!$A$36</c:f>
              <c:strCache>
                <c:ptCount val="1"/>
                <c:pt idx="0">
                  <c:v>Top Supercomputer (teraFLOP/s)</c:v>
                </c:pt>
              </c:strCache>
            </c:strRef>
          </c:tx>
          <c:spPr>
            <a:ln>
              <a:solidFill>
                <a:srgbClr val="008000"/>
              </a:solidFill>
            </a:ln>
          </c:spPr>
          <c:marker>
            <c:symbol val="none"/>
          </c:marker>
          <c:cat>
            <c:numRef>
              <c:f>Sheet1!$B$6:$O$6</c:f>
              <c:numCache>
                <c:formatCode>General</c:formatCode>
                <c:ptCount val="14"/>
                <c:pt idx="0">
                  <c:v>1999.0</c:v>
                </c:pt>
                <c:pt idx="1">
                  <c:v>2000.0</c:v>
                </c:pt>
                <c:pt idx="2">
                  <c:v>2001.0</c:v>
                </c:pt>
                <c:pt idx="3">
                  <c:v>2002.0</c:v>
                </c:pt>
                <c:pt idx="4">
                  <c:v>2003.0</c:v>
                </c:pt>
                <c:pt idx="5">
                  <c:v>2004.0</c:v>
                </c:pt>
                <c:pt idx="6">
                  <c:v>2005.0</c:v>
                </c:pt>
                <c:pt idx="7">
                  <c:v>2006.0</c:v>
                </c:pt>
                <c:pt idx="8">
                  <c:v>2007.0</c:v>
                </c:pt>
                <c:pt idx="9">
                  <c:v>2008.0</c:v>
                </c:pt>
                <c:pt idx="10">
                  <c:v>2009.0</c:v>
                </c:pt>
                <c:pt idx="11">
                  <c:v>2010.0</c:v>
                </c:pt>
                <c:pt idx="12">
                  <c:v>2011.0</c:v>
                </c:pt>
                <c:pt idx="13">
                  <c:v>2012.0</c:v>
                </c:pt>
              </c:numCache>
            </c:numRef>
          </c:cat>
          <c:val>
            <c:numRef>
              <c:f>Sheet1!$B$36:$O$36</c:f>
              <c:numCache>
                <c:formatCode>General</c:formatCode>
                <c:ptCount val="14"/>
                <c:pt idx="0">
                  <c:v>2.379</c:v>
                </c:pt>
                <c:pt idx="1">
                  <c:v>4.938</c:v>
                </c:pt>
                <c:pt idx="2">
                  <c:v>7.226</c:v>
                </c:pt>
                <c:pt idx="3">
                  <c:v>35.86</c:v>
                </c:pt>
                <c:pt idx="4">
                  <c:v>35.86</c:v>
                </c:pt>
                <c:pt idx="5">
                  <c:v>70.72</c:v>
                </c:pt>
                <c:pt idx="6">
                  <c:v>280.6</c:v>
                </c:pt>
                <c:pt idx="7">
                  <c:v>280.6</c:v>
                </c:pt>
                <c:pt idx="8">
                  <c:v>478.2</c:v>
                </c:pt>
                <c:pt idx="9">
                  <c:v>1105.0</c:v>
                </c:pt>
                <c:pt idx="10">
                  <c:v>1759.0</c:v>
                </c:pt>
                <c:pt idx="11">
                  <c:v>2566.0</c:v>
                </c:pt>
                <c:pt idx="12">
                  <c:v>10510.0</c:v>
                </c:pt>
                <c:pt idx="13">
                  <c:v>17590.0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1196104"/>
        <c:axId val="-2091199208"/>
      </c:lineChart>
      <c:catAx>
        <c:axId val="-20912058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91202856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-2091202856"/>
        <c:scaling>
          <c:logBase val="10.0"/>
          <c:orientation val="minMax"/>
        </c:scaling>
        <c:delete val="0"/>
        <c:axPos val="l"/>
        <c:minorGridlines>
          <c:spPr>
            <a:ln w="3175" cmpd="sng">
              <a:solidFill>
                <a:schemeClr val="bg1">
                  <a:lumMod val="75000"/>
                </a:schemeClr>
              </a:solidFill>
              <a:prstDash val="solid"/>
            </a:ln>
          </c:spPr>
        </c:minorGridlines>
        <c:numFmt formatCode="General" sourceLinked="1"/>
        <c:majorTickMark val="out"/>
        <c:minorTickMark val="none"/>
        <c:tickLblPos val="nextTo"/>
        <c:spPr>
          <a:ln>
            <a:solidFill>
              <a:srgbClr val="008000"/>
            </a:solidFill>
          </a:ln>
        </c:spPr>
        <c:crossAx val="-2091205832"/>
        <c:crosses val="autoZero"/>
        <c:crossBetween val="between"/>
      </c:valAx>
      <c:valAx>
        <c:axId val="-2091199208"/>
        <c:scaling>
          <c:logBase val="10.0"/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-2091196104"/>
        <c:crosses val="max"/>
        <c:crossBetween val="between"/>
      </c:valAx>
      <c:catAx>
        <c:axId val="-20911961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91199208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9E59C-5605-164D-9EA4-146000B4A19A}" type="datetimeFigureOut">
              <a:rPr lang="en-US" smtClean="0"/>
              <a:t>9/19/13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64E09-BFAB-D844-84F4-DC52D203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10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line: To demonstrate</a:t>
            </a:r>
            <a:r>
              <a:rPr lang="en-US" baseline="0" dirty="0" smtClean="0"/>
              <a:t> how to specify a layout in our system let’s look at an example, specifically an </a:t>
            </a:r>
            <a:r>
              <a:rPr lang="en-US" baseline="0" dirty="0" err="1" smtClean="0"/>
              <a:t>Hbox</a:t>
            </a: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err="1" smtClean="0"/>
              <a:t>Hbox</a:t>
            </a:r>
            <a:r>
              <a:rPr lang="en-US" baseline="0" dirty="0" smtClean="0"/>
              <a:t> is one of many layout components that positions its contents horizontally</a:t>
            </a:r>
          </a:p>
          <a:p>
            <a:pPr>
              <a:buFontTx/>
              <a:buChar char="-"/>
            </a:pPr>
            <a:r>
              <a:rPr lang="en-US" baseline="0" dirty="0" smtClean="0"/>
              <a:t>In specification form, this means that the width attribute of </a:t>
            </a:r>
            <a:r>
              <a:rPr lang="en-US" baseline="0" dirty="0" err="1" smtClean="0"/>
              <a:t>Hbox</a:t>
            </a:r>
            <a:r>
              <a:rPr lang="en-US" baseline="0" dirty="0" smtClean="0"/>
              <a:t> is the sum of the children’s widths</a:t>
            </a:r>
          </a:p>
          <a:p>
            <a:pPr>
              <a:buFontTx/>
              <a:buChar char="-"/>
            </a:pPr>
            <a:r>
              <a:rPr lang="en-US" baseline="0" dirty="0" smtClean="0"/>
              <a:t>Rest of </a:t>
            </a:r>
            <a:r>
              <a:rPr lang="en-US" baseline="0" dirty="0" err="1" smtClean="0"/>
              <a:t>Hbox</a:t>
            </a:r>
            <a:r>
              <a:rPr lang="en-US" baseline="0" dirty="0" smtClean="0"/>
              <a:t> specified in a similar manner, for instance… </a:t>
            </a:r>
          </a:p>
          <a:p>
            <a:pPr marL="171450" indent="-171450">
              <a:buFontTx/>
              <a:buNone/>
            </a:pPr>
            <a:r>
              <a:rPr lang="en-US" baseline="0" dirty="0" smtClean="0"/>
              <a:t>- Given a set of such specifications for all layout components, we need to find a ordering of assignments that solves an input tree</a:t>
            </a:r>
          </a:p>
          <a:p>
            <a:pPr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39337B-4563-5846-9C83-4B9CA65819D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Gloss</a:t>
            </a:r>
            <a:r>
              <a:rPr lang="en-US" baseline="0" dirty="0" smtClean="0"/>
              <a:t> over details of what is going on. Take away should be: this stuff is complicated, but don’t worry, compiler does it all for you.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[what is meant by ‘</a:t>
            </a:r>
            <a:r>
              <a:rPr lang="en-US" baseline="0" dirty="0" err="1" smtClean="0"/>
              <a:t>subtree</a:t>
            </a:r>
            <a:r>
              <a:rPr lang="en-US" baseline="0" dirty="0" smtClean="0"/>
              <a:t>’ here? And ‘including edges’? Get this slide clarified.]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29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Gloss</a:t>
            </a:r>
            <a:r>
              <a:rPr lang="en-US" baseline="0" dirty="0" smtClean="0"/>
              <a:t> over details of what is going on. Take away should be: this stuff is complicated, but don’t worry, compiler does it all for you.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[what is meant by ‘</a:t>
            </a:r>
            <a:r>
              <a:rPr lang="en-US" baseline="0" dirty="0" err="1" smtClean="0"/>
              <a:t>subtree</a:t>
            </a:r>
            <a:r>
              <a:rPr lang="en-US" baseline="0" dirty="0" smtClean="0"/>
              <a:t>’ here? And ‘including edges’? Get this slide clarified.]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29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3414-E061-5746-A043-36AAB864A606}" type="datetimeFigureOut">
              <a:rPr lang="en-US" smtClean="0"/>
              <a:t>9/19/13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8F0A9-3030-3341-B3CC-BF573C85D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24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3414-E061-5746-A043-36AAB864A606}" type="datetimeFigureOut">
              <a:rPr lang="en-US" smtClean="0"/>
              <a:t>9/19/13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8F0A9-3030-3341-B3CC-BF573C85D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27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3414-E061-5746-A043-36AAB864A606}" type="datetimeFigureOut">
              <a:rPr lang="en-US" smtClean="0"/>
              <a:t>9/19/13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8F0A9-3030-3341-B3CC-BF573C85D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2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3414-E061-5746-A043-36AAB864A606}" type="datetimeFigureOut">
              <a:rPr lang="en-US" smtClean="0"/>
              <a:t>9/19/13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8F0A9-3030-3341-B3CC-BF573C85D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6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3414-E061-5746-A043-36AAB864A606}" type="datetimeFigureOut">
              <a:rPr lang="en-US" smtClean="0"/>
              <a:t>9/19/13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8F0A9-3030-3341-B3CC-BF573C85D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6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3414-E061-5746-A043-36AAB864A606}" type="datetimeFigureOut">
              <a:rPr lang="en-US" smtClean="0"/>
              <a:t>9/19/13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8F0A9-3030-3341-B3CC-BF573C85D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37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3414-E061-5746-A043-36AAB864A606}" type="datetimeFigureOut">
              <a:rPr lang="en-US" smtClean="0"/>
              <a:t>9/19/13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8F0A9-3030-3341-B3CC-BF573C85D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8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3414-E061-5746-A043-36AAB864A606}" type="datetimeFigureOut">
              <a:rPr lang="en-US" smtClean="0"/>
              <a:t>9/19/13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8F0A9-3030-3341-B3CC-BF573C85D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4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3414-E061-5746-A043-36AAB864A606}" type="datetimeFigureOut">
              <a:rPr lang="en-US" smtClean="0"/>
              <a:t>9/19/13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8F0A9-3030-3341-B3CC-BF573C85D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93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3414-E061-5746-A043-36AAB864A606}" type="datetimeFigureOut">
              <a:rPr lang="en-US" smtClean="0"/>
              <a:t>9/19/13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8F0A9-3030-3341-B3CC-BF573C85D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8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3414-E061-5746-A043-36AAB864A606}" type="datetimeFigureOut">
              <a:rPr lang="en-US" smtClean="0"/>
              <a:t>9/19/13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8F0A9-3030-3341-B3CC-BF573C85D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3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43414-E061-5746-A043-36AAB864A606}" type="datetimeFigureOut">
              <a:rPr lang="en-US" smtClean="0"/>
              <a:t>9/19/13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8F0A9-3030-3341-B3CC-BF573C85D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4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94514"/>
            <a:ext cx="9144000" cy="6007008"/>
          </a:xfrm>
        </p:spPr>
        <p:txBody>
          <a:bodyPr>
            <a:noAutofit/>
          </a:bodyPr>
          <a:lstStyle/>
          <a:p>
            <a:pPr>
              <a:lnSpc>
                <a:spcPct val="60000"/>
              </a:lnSpc>
            </a:pPr>
            <a:r>
              <a:rPr lang="en-US" sz="16000" dirty="0" smtClean="0">
                <a:latin typeface="Avenir Black"/>
                <a:cs typeface="Avenir Black"/>
              </a:rPr>
              <a:t>Thinking </a:t>
            </a:r>
            <a:br>
              <a:rPr lang="en-US" sz="16000" dirty="0" smtClean="0">
                <a:latin typeface="Avenir Black"/>
                <a:cs typeface="Avenir Black"/>
              </a:rPr>
            </a:br>
            <a:r>
              <a:rPr lang="en-US" sz="15000" dirty="0" smtClean="0">
                <a:latin typeface="Avenir Light"/>
                <a:cs typeface="Avenir Light"/>
              </a:rPr>
              <a:t>DSLs</a:t>
            </a:r>
            <a:r>
              <a:rPr lang="en-US" sz="13800" dirty="0" smtClean="0">
                <a:latin typeface="Avenir Light"/>
                <a:cs typeface="Avenir Light"/>
              </a:rPr>
              <a:t> </a:t>
            </a:r>
            <a:r>
              <a:rPr lang="en-US" sz="6600" dirty="0" smtClean="0">
                <a:latin typeface="Avenir Light"/>
                <a:cs typeface="Avenir Light"/>
              </a:rPr>
              <a:t>for </a:t>
            </a:r>
            <a:r>
              <a:rPr lang="en-US" sz="13800" dirty="0" smtClean="0">
                <a:latin typeface="Avenir Black"/>
                <a:cs typeface="Avenir Black"/>
              </a:rPr>
              <a:t>Massive </a:t>
            </a:r>
            <a:r>
              <a:rPr lang="en-US" sz="13800" dirty="0" smtClean="0">
                <a:latin typeface="Avenir Next Condensed Regular"/>
                <a:cs typeface="Avenir Next Condensed Regular"/>
              </a:rPr>
              <a:t>Visualization</a:t>
            </a:r>
            <a:endParaRPr lang="en-US" sz="13800" dirty="0">
              <a:latin typeface="Avenir Next Condensed Regular"/>
              <a:cs typeface="Avenir Next Condensed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22886" y="5934670"/>
            <a:ext cx="3821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inion Pro"/>
                <a:cs typeface="Minion Pro"/>
              </a:rPr>
              <a:t>Leo Meyerovich</a:t>
            </a:r>
          </a:p>
          <a:p>
            <a:r>
              <a:rPr lang="en-US" dirty="0" smtClean="0">
                <a:latin typeface="Minion Pro"/>
                <a:cs typeface="Minion Pro"/>
              </a:rPr>
              <a:t>UC Berkeley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inion Pro"/>
                <a:cs typeface="Minion Pro"/>
              </a:rPr>
              <a:t>|</a:t>
            </a:r>
            <a:r>
              <a:rPr lang="en-US" dirty="0" smtClean="0">
                <a:latin typeface="Minion Pro"/>
                <a:cs typeface="Minion Pro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inion Pro"/>
                <a:cs typeface="Minion Pro"/>
              </a:rPr>
              <a:t>http://</a:t>
            </a:r>
            <a:r>
              <a:rPr lang="en-US" dirty="0" err="1" smtClean="0">
                <a:solidFill>
                  <a:srgbClr val="FF0000"/>
                </a:solidFill>
                <a:latin typeface="Minion Pro"/>
                <a:cs typeface="Minion Pro"/>
              </a:rPr>
              <a:t>swivel.io</a:t>
            </a:r>
            <a:endParaRPr lang="en-US" dirty="0" smtClean="0">
              <a:solidFill>
                <a:srgbClr val="FF0000"/>
              </a:solidFill>
              <a:latin typeface="Minion Pro"/>
              <a:cs typeface="Minion Pro"/>
            </a:endParaRPr>
          </a:p>
          <a:p>
            <a:r>
              <a:rPr lang="en-US" dirty="0" smtClean="0">
                <a:latin typeface="Minion Pro"/>
                <a:cs typeface="Minion Pro"/>
              </a:rPr>
              <a:t>2013</a:t>
            </a:r>
            <a:endParaRPr lang="en-US" dirty="0">
              <a:latin typeface="Minion Pro"/>
              <a:cs typeface="Minion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224160" y="5934670"/>
            <a:ext cx="4004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Minion Pro"/>
                <a:cs typeface="Minion Pro"/>
              </a:rPr>
              <a:t>Emina</a:t>
            </a:r>
            <a:r>
              <a:rPr lang="en-US" dirty="0" smtClean="0">
                <a:latin typeface="Minion Pro"/>
                <a:cs typeface="Minion Pro"/>
              </a:rPr>
              <a:t> </a:t>
            </a:r>
            <a:r>
              <a:rPr lang="en-US" dirty="0" err="1" smtClean="0">
                <a:latin typeface="Minion Pro"/>
                <a:cs typeface="Minion Pro"/>
              </a:rPr>
              <a:t>Torlak</a:t>
            </a:r>
            <a:r>
              <a:rPr lang="en-US" dirty="0" smtClean="0">
                <a:latin typeface="Minion Pro"/>
                <a:cs typeface="Minion Pro"/>
              </a:rPr>
              <a:t>, </a:t>
            </a:r>
          </a:p>
          <a:p>
            <a:pPr algn="r"/>
            <a:r>
              <a:rPr lang="en-US" dirty="0" smtClean="0">
                <a:latin typeface="Minion Pro"/>
                <a:cs typeface="Minion Pro"/>
              </a:rPr>
              <a:t>Matthew </a:t>
            </a:r>
            <a:r>
              <a:rPr lang="en-US" dirty="0" err="1" smtClean="0">
                <a:latin typeface="Minion Pro"/>
                <a:cs typeface="Minion Pro"/>
              </a:rPr>
              <a:t>Torok</a:t>
            </a:r>
            <a:r>
              <a:rPr lang="en-US" dirty="0" smtClean="0">
                <a:latin typeface="Minion Pro"/>
                <a:cs typeface="Minion Pro"/>
              </a:rPr>
              <a:t>, Edward Lu,</a:t>
            </a:r>
            <a:br>
              <a:rPr lang="en-US" dirty="0" smtClean="0">
                <a:latin typeface="Minion Pro"/>
                <a:cs typeface="Minion Pro"/>
              </a:rPr>
            </a:br>
            <a:r>
              <a:rPr lang="en-US" dirty="0" err="1" smtClean="0">
                <a:latin typeface="Minion Pro"/>
                <a:cs typeface="Minion Pro"/>
              </a:rPr>
              <a:t>Rastislav</a:t>
            </a:r>
            <a:r>
              <a:rPr lang="en-US" dirty="0" smtClean="0">
                <a:latin typeface="Minion Pro"/>
                <a:cs typeface="Minion Pro"/>
              </a:rPr>
              <a:t> </a:t>
            </a:r>
            <a:r>
              <a:rPr lang="en-US" dirty="0" err="1" smtClean="0">
                <a:latin typeface="Minion Pro"/>
                <a:cs typeface="Minion Pro"/>
              </a:rPr>
              <a:t>Bodik</a:t>
            </a:r>
            <a:endParaRPr lang="en-US" dirty="0"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1650418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t="-2" b="-1725"/>
          <a:stretch/>
        </p:blipFill>
        <p:spPr>
          <a:xfrm>
            <a:off x="0" y="240280"/>
            <a:ext cx="9144000" cy="5004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7153"/>
            <a:ext cx="9144000" cy="354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5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t="-2" b="-1725"/>
          <a:stretch/>
        </p:blipFill>
        <p:spPr>
          <a:xfrm>
            <a:off x="0" y="240280"/>
            <a:ext cx="9144000" cy="5004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9458"/>
            <a:ext cx="9144000" cy="330586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555536" y="3043550"/>
            <a:ext cx="766528" cy="972563"/>
          </a:xfrm>
          <a:prstGeom prst="rect">
            <a:avLst/>
          </a:prstGeom>
          <a:noFill/>
          <a:ln w="38100" cmpd="sng">
            <a:solidFill>
              <a:srgbClr val="3366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46893" y="3043550"/>
            <a:ext cx="190821" cy="972563"/>
          </a:xfrm>
          <a:prstGeom prst="rect">
            <a:avLst/>
          </a:prstGeom>
          <a:noFill/>
          <a:ln w="38100" cmpd="sng">
            <a:solidFill>
              <a:srgbClr val="3366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08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t="-2" b="-1725"/>
          <a:stretch/>
        </p:blipFill>
        <p:spPr>
          <a:xfrm>
            <a:off x="0" y="240280"/>
            <a:ext cx="9144000" cy="5004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" y="1187033"/>
            <a:ext cx="9144000" cy="36593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55536" y="3901694"/>
            <a:ext cx="766528" cy="800935"/>
          </a:xfrm>
          <a:prstGeom prst="rect">
            <a:avLst/>
          </a:prstGeom>
          <a:noFill/>
          <a:ln w="38100" cmpd="sng">
            <a:solidFill>
              <a:srgbClr val="3366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1698" y="4025960"/>
            <a:ext cx="94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/./</a:t>
            </a:r>
            <a:endParaRPr lang="en-US" dirty="0">
              <a:solidFill>
                <a:srgbClr val="3366FF"/>
              </a:solidFill>
            </a:endParaRPr>
          </a:p>
        </p:txBody>
      </p:sp>
      <p:cxnSp>
        <p:nvCxnSpPr>
          <p:cNvPr id="7" name="Curved Connector 7"/>
          <p:cNvCxnSpPr>
            <a:stCxn id="5" idx="2"/>
            <a:endCxn id="3" idx="2"/>
          </p:cNvCxnSpPr>
          <p:nvPr/>
        </p:nvCxnSpPr>
        <p:spPr>
          <a:xfrm rot="5400000" flipH="1">
            <a:off x="3678975" y="1442805"/>
            <a:ext cx="307337" cy="6212312"/>
          </a:xfrm>
          <a:prstGeom prst="curvedConnector3">
            <a:avLst>
              <a:gd name="adj1" fmla="val -334986"/>
            </a:avLst>
          </a:prstGeom>
          <a:ln w="38100" cmpd="sng">
            <a:solidFill>
              <a:srgbClr val="3366FF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19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705"/>
          <a:stretch/>
        </p:blipFill>
        <p:spPr>
          <a:xfrm>
            <a:off x="0" y="1227651"/>
            <a:ext cx="9144000" cy="33376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t="-2" b="-1725"/>
          <a:stretch/>
        </p:blipFill>
        <p:spPr>
          <a:xfrm>
            <a:off x="0" y="240280"/>
            <a:ext cx="9144000" cy="5004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2908" y="2871921"/>
            <a:ext cx="2371091" cy="1693405"/>
          </a:xfrm>
          <a:prstGeom prst="rect">
            <a:avLst/>
          </a:prstGeom>
          <a:noFill/>
          <a:ln w="38100" cmpd="sng">
            <a:solidFill>
              <a:srgbClr val="3366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1697" y="4025960"/>
            <a:ext cx="496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/./            .\s               .\s\s[a-</a:t>
            </a:r>
            <a:r>
              <a:rPr lang="en-US" dirty="0" err="1" smtClean="0">
                <a:solidFill>
                  <a:srgbClr val="3366FF"/>
                </a:solidFill>
              </a:rPr>
              <a:t>zA</a:t>
            </a:r>
            <a:r>
              <a:rPr lang="en-US" dirty="0" smtClean="0">
                <a:solidFill>
                  <a:srgbClr val="3366FF"/>
                </a:solidFill>
              </a:rPr>
              <a:t>-Z]+</a:t>
            </a:r>
            <a:endParaRPr 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431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61059"/>
            <a:ext cx="9144000" cy="33906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t="-2" b="-1725"/>
          <a:stretch/>
        </p:blipFill>
        <p:spPr>
          <a:xfrm>
            <a:off x="0" y="240280"/>
            <a:ext cx="9144000" cy="5004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5093" y="592789"/>
            <a:ext cx="5224862" cy="2200169"/>
          </a:xfrm>
          <a:prstGeom prst="rect">
            <a:avLst/>
          </a:prstGeom>
          <a:ln w="38100" cmpd="sng">
            <a:solidFill>
              <a:srgbClr val="FF0000"/>
            </a:solidFill>
            <a:prstDash val="dash"/>
          </a:ln>
        </p:spPr>
      </p:pic>
      <p:sp>
        <p:nvSpPr>
          <p:cNvPr id="5" name="Rectangle 4"/>
          <p:cNvSpPr/>
          <p:nvPr/>
        </p:nvSpPr>
        <p:spPr>
          <a:xfrm>
            <a:off x="3409337" y="3054993"/>
            <a:ext cx="503392" cy="961121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1697" y="4025960"/>
            <a:ext cx="496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/./            .\s               .\s\s[a-</a:t>
            </a:r>
            <a:r>
              <a:rPr lang="en-US" dirty="0" err="1" smtClean="0">
                <a:solidFill>
                  <a:srgbClr val="3366FF"/>
                </a:solidFill>
              </a:rPr>
              <a:t>zA</a:t>
            </a:r>
            <a:r>
              <a:rPr lang="en-US" dirty="0" smtClean="0">
                <a:solidFill>
                  <a:srgbClr val="3366FF"/>
                </a:solidFill>
              </a:rPr>
              <a:t>-Z]+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46076" y="3054993"/>
            <a:ext cx="923028" cy="961121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42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29241"/>
            <a:ext cx="9144000" cy="33906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t="-2" b="-1725"/>
          <a:stretch/>
        </p:blipFill>
        <p:spPr>
          <a:xfrm>
            <a:off x="0" y="240280"/>
            <a:ext cx="9144000" cy="5004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05094" y="2574429"/>
            <a:ext cx="1567379" cy="1489045"/>
          </a:xfrm>
          <a:prstGeom prst="rect">
            <a:avLst/>
          </a:prstGeom>
          <a:noFill/>
          <a:ln w="38100" cmpd="sng">
            <a:solidFill>
              <a:srgbClr val="3366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1697" y="3694142"/>
            <a:ext cx="496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/./            .\s               .\s\s[a-</a:t>
            </a:r>
            <a:r>
              <a:rPr lang="en-US" dirty="0" err="1" smtClean="0">
                <a:solidFill>
                  <a:srgbClr val="3366FF"/>
                </a:solidFill>
              </a:rPr>
              <a:t>zA</a:t>
            </a:r>
            <a:r>
              <a:rPr lang="en-US" dirty="0" smtClean="0">
                <a:solidFill>
                  <a:srgbClr val="3366FF"/>
                </a:solidFill>
              </a:rPr>
              <a:t>-Z]+</a:t>
            </a:r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30" y="5080210"/>
            <a:ext cx="6063585" cy="389025"/>
          </a:xfrm>
          <a:prstGeom prst="rect">
            <a:avLst/>
          </a:prstGeom>
        </p:spPr>
      </p:pic>
      <p:cxnSp>
        <p:nvCxnSpPr>
          <p:cNvPr id="8" name="Curved Connector 7"/>
          <p:cNvCxnSpPr>
            <a:endCxn id="7" idx="0"/>
          </p:cNvCxnSpPr>
          <p:nvPr/>
        </p:nvCxnSpPr>
        <p:spPr>
          <a:xfrm>
            <a:off x="2871622" y="4063474"/>
            <a:ext cx="617801" cy="1016736"/>
          </a:xfrm>
          <a:prstGeom prst="straightConnector1">
            <a:avLst/>
          </a:prstGeom>
          <a:ln w="38100" cmpd="sng">
            <a:solidFill>
              <a:srgbClr val="3366FF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7460" y="4318290"/>
            <a:ext cx="33521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  <a:latin typeface="Minion Pro"/>
                <a:cs typeface="Minion Pro"/>
              </a:rPr>
              <a:t>Hint</a:t>
            </a:r>
            <a:r>
              <a:rPr lang="en-US" sz="3200" dirty="0" smtClean="0">
                <a:solidFill>
                  <a:srgbClr val="3366FF"/>
                </a:solidFill>
                <a:latin typeface="Minion Pro"/>
                <a:cs typeface="Minion Pro"/>
              </a:rPr>
              <a:t>: “it uses…”</a:t>
            </a:r>
            <a:endParaRPr lang="en-US" sz="3200" dirty="0">
              <a:solidFill>
                <a:srgbClr val="3366FF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3641882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87"/>
          <a:stretch/>
        </p:blipFill>
        <p:spPr>
          <a:xfrm>
            <a:off x="0" y="1246519"/>
            <a:ext cx="9144000" cy="29297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t="-2" b="-1725"/>
          <a:stretch/>
        </p:blipFill>
        <p:spPr>
          <a:xfrm>
            <a:off x="0" y="240280"/>
            <a:ext cx="9144000" cy="5004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05094" y="2562987"/>
            <a:ext cx="1567379" cy="1489045"/>
          </a:xfrm>
          <a:prstGeom prst="rect">
            <a:avLst/>
          </a:prstGeom>
          <a:noFill/>
          <a:ln w="38100" cmpd="sng">
            <a:solidFill>
              <a:srgbClr val="3366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1697" y="3682700"/>
            <a:ext cx="496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/./            .\s               .\s\s[a-</a:t>
            </a:r>
            <a:r>
              <a:rPr lang="en-US" dirty="0" err="1" smtClean="0">
                <a:solidFill>
                  <a:srgbClr val="3366FF"/>
                </a:solidFill>
              </a:rPr>
              <a:t>zA</a:t>
            </a:r>
            <a:r>
              <a:rPr lang="en-US" dirty="0" smtClean="0">
                <a:solidFill>
                  <a:srgbClr val="3366FF"/>
                </a:solidFill>
              </a:rPr>
              <a:t>-Z]+</a:t>
            </a:r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30" y="5068768"/>
            <a:ext cx="6063585" cy="389025"/>
          </a:xfrm>
          <a:prstGeom prst="rect">
            <a:avLst/>
          </a:prstGeom>
        </p:spPr>
      </p:pic>
      <p:cxnSp>
        <p:nvCxnSpPr>
          <p:cNvPr id="8" name="Curved Connector 7"/>
          <p:cNvCxnSpPr>
            <a:endCxn id="7" idx="0"/>
          </p:cNvCxnSpPr>
          <p:nvPr/>
        </p:nvCxnSpPr>
        <p:spPr>
          <a:xfrm>
            <a:off x="2871622" y="4052032"/>
            <a:ext cx="617801" cy="1016736"/>
          </a:xfrm>
          <a:prstGeom prst="straightConnector1">
            <a:avLst/>
          </a:prstGeom>
          <a:ln w="38100" cmpd="sng">
            <a:solidFill>
              <a:srgbClr val="3366FF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7460" y="4306848"/>
            <a:ext cx="33521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  <a:latin typeface="Minion Pro"/>
                <a:cs typeface="Minion Pro"/>
              </a:rPr>
              <a:t>Hint</a:t>
            </a:r>
            <a:r>
              <a:rPr lang="en-US" sz="3200" dirty="0" smtClean="0">
                <a:solidFill>
                  <a:srgbClr val="3366FF"/>
                </a:solidFill>
                <a:latin typeface="Minion Pro"/>
                <a:cs typeface="Minion Pro"/>
              </a:rPr>
              <a:t>: “it uses…”</a:t>
            </a:r>
            <a:endParaRPr lang="en-US" sz="3200" dirty="0">
              <a:solidFill>
                <a:srgbClr val="3366FF"/>
              </a:solidFill>
              <a:latin typeface="Minion Pro"/>
              <a:cs typeface="Minion Pro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59205" y="3682699"/>
            <a:ext cx="1323455" cy="493600"/>
          </a:xfrm>
          <a:prstGeom prst="rect">
            <a:avLst/>
          </a:prstGeom>
          <a:noFill/>
          <a:ln w="38100" cmpd="sng">
            <a:solidFill>
              <a:srgbClr val="008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urved Connector 7"/>
          <p:cNvCxnSpPr>
            <a:endCxn id="10" idx="2"/>
          </p:cNvCxnSpPr>
          <p:nvPr/>
        </p:nvCxnSpPr>
        <p:spPr>
          <a:xfrm flipV="1">
            <a:off x="4095780" y="4176299"/>
            <a:ext cx="3125153" cy="1075539"/>
          </a:xfrm>
          <a:prstGeom prst="straightConnector1">
            <a:avLst/>
          </a:prstGeom>
          <a:ln w="38100" cmpd="sng">
            <a:solidFill>
              <a:srgbClr val="008000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263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Minion Pro"/>
                <a:cs typeface="Minion Pro"/>
              </a:rPr>
              <a:t>A Really Stupid Synthesizer</a:t>
            </a:r>
            <a:endParaRPr lang="en-US" sz="5400" dirty="0">
              <a:latin typeface="Minion Pro"/>
              <a:cs typeface="Minion Pr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6104" y="1143000"/>
            <a:ext cx="40673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latin typeface="Minion Pro"/>
                <a:cs typeface="Minion Pro"/>
              </a:rPr>
              <a:t>Enumerate</a:t>
            </a:r>
          </a:p>
          <a:p>
            <a:r>
              <a:rPr lang="en-US" sz="4000" dirty="0" smtClean="0">
                <a:latin typeface="Minion Pro"/>
                <a:cs typeface="Minion Pro"/>
              </a:rPr>
              <a:t>1   .</a:t>
            </a:r>
          </a:p>
          <a:p>
            <a:r>
              <a:rPr lang="en-US" sz="4000" dirty="0" smtClean="0">
                <a:latin typeface="Minion Pro"/>
                <a:cs typeface="Minion Pro"/>
              </a:rPr>
              <a:t>2</a:t>
            </a:r>
            <a:r>
              <a:rPr lang="en-US" sz="4000" dirty="0">
                <a:latin typeface="Minion Pro"/>
                <a:cs typeface="Minion Pro"/>
              </a:rPr>
              <a:t> </a:t>
            </a:r>
            <a:r>
              <a:rPr lang="en-US" sz="4000" dirty="0" smtClean="0">
                <a:latin typeface="Minion Pro"/>
                <a:cs typeface="Minion Pro"/>
              </a:rPr>
              <a:t>  \w</a:t>
            </a:r>
          </a:p>
          <a:p>
            <a:r>
              <a:rPr lang="en-US" sz="4000" dirty="0" smtClean="0">
                <a:latin typeface="Minion Pro"/>
                <a:cs typeface="Minion Pro"/>
              </a:rPr>
              <a:t>3</a:t>
            </a:r>
            <a:r>
              <a:rPr lang="en-US" sz="4000" dirty="0">
                <a:latin typeface="Minion Pro"/>
                <a:cs typeface="Minion Pro"/>
              </a:rPr>
              <a:t> </a:t>
            </a:r>
            <a:r>
              <a:rPr lang="en-US" sz="4000" dirty="0" smtClean="0">
                <a:latin typeface="Minion Pro"/>
                <a:cs typeface="Minion Pro"/>
              </a:rPr>
              <a:t>  \d</a:t>
            </a:r>
          </a:p>
          <a:p>
            <a:r>
              <a:rPr lang="en-US" sz="4000" dirty="0" smtClean="0">
                <a:latin typeface="Minion Pro"/>
                <a:cs typeface="Minion Pro"/>
              </a:rPr>
              <a:t>4</a:t>
            </a:r>
            <a:r>
              <a:rPr lang="en-US" sz="4000" dirty="0">
                <a:latin typeface="Minion Pro"/>
                <a:cs typeface="Minion Pro"/>
              </a:rPr>
              <a:t> </a:t>
            </a:r>
            <a:r>
              <a:rPr lang="en-US" sz="4000" dirty="0" smtClean="0">
                <a:latin typeface="Minion Pro"/>
                <a:cs typeface="Minion Pro"/>
              </a:rPr>
              <a:t>  *</a:t>
            </a:r>
          </a:p>
          <a:p>
            <a:r>
              <a:rPr lang="en-US" sz="4000" dirty="0" smtClean="0">
                <a:latin typeface="Minion Pro"/>
                <a:cs typeface="Minion Pro"/>
              </a:rPr>
              <a:t>5   \w*</a:t>
            </a:r>
          </a:p>
          <a:p>
            <a:r>
              <a:rPr lang="en-US" sz="4000" dirty="0" smtClean="0">
                <a:latin typeface="Minion Pro"/>
                <a:cs typeface="Minion Pro"/>
              </a:rPr>
              <a:t>6   \d*</a:t>
            </a:r>
          </a:p>
          <a:p>
            <a:r>
              <a:rPr lang="en-US" sz="4000" dirty="0" smtClean="0">
                <a:latin typeface="Minion Pro"/>
                <a:cs typeface="Minion Pro"/>
              </a:rPr>
              <a:t>7   .\w</a:t>
            </a:r>
          </a:p>
          <a:p>
            <a:r>
              <a:rPr lang="en-US" sz="4000" dirty="0" smtClean="0">
                <a:latin typeface="Minion Pro"/>
                <a:cs typeface="Minion Pro"/>
              </a:rPr>
              <a:t>8   \d</a:t>
            </a:r>
            <a:endParaRPr lang="en-US" sz="4000" dirty="0">
              <a:latin typeface="Minion Pro"/>
              <a:cs typeface="Minion Pr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15495" y="1167155"/>
            <a:ext cx="165083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latin typeface="Minion Pro"/>
                <a:cs typeface="Minion Pro"/>
              </a:rPr>
              <a:t>Check</a:t>
            </a:r>
          </a:p>
          <a:p>
            <a:pPr algn="ctr"/>
            <a:r>
              <a:rPr lang="en-US" sz="4000" dirty="0" smtClean="0">
                <a:solidFill>
                  <a:srgbClr val="7F7F7F"/>
                </a:solidFill>
                <a:latin typeface="Minion Pro"/>
                <a:cs typeface="Minion Pro"/>
              </a:rPr>
              <a:t>✖</a:t>
            </a:r>
          </a:p>
          <a:p>
            <a:pPr algn="ctr"/>
            <a:r>
              <a:rPr lang="en-US" sz="4000" dirty="0">
                <a:solidFill>
                  <a:srgbClr val="7F7F7F"/>
                </a:solidFill>
                <a:latin typeface="Minion Pro"/>
                <a:cs typeface="Minion Pro"/>
              </a:rPr>
              <a:t>✖</a:t>
            </a:r>
            <a:endParaRPr lang="en-US" sz="4000" b="1" u="sng" dirty="0">
              <a:solidFill>
                <a:srgbClr val="7F7F7F"/>
              </a:solidFill>
              <a:latin typeface="Minion Pro"/>
              <a:cs typeface="Minion Pro"/>
            </a:endParaRPr>
          </a:p>
          <a:p>
            <a:pPr algn="ctr"/>
            <a:r>
              <a:rPr lang="en-US" sz="4000" dirty="0">
                <a:solidFill>
                  <a:srgbClr val="7F7F7F"/>
                </a:solidFill>
                <a:latin typeface="Minion Pro"/>
                <a:cs typeface="Minion Pro"/>
              </a:rPr>
              <a:t>✖</a:t>
            </a:r>
            <a:endParaRPr lang="en-US" sz="4000" b="1" u="sng" dirty="0">
              <a:solidFill>
                <a:srgbClr val="7F7F7F"/>
              </a:solidFill>
              <a:latin typeface="Minion Pro"/>
              <a:cs typeface="Minion Pro"/>
            </a:endParaRPr>
          </a:p>
          <a:p>
            <a:pPr algn="ctr"/>
            <a:r>
              <a:rPr lang="en-US" sz="4000" dirty="0">
                <a:solidFill>
                  <a:srgbClr val="7F7F7F"/>
                </a:solidFill>
                <a:latin typeface="Minion Pro"/>
                <a:cs typeface="Minion Pro"/>
              </a:rPr>
              <a:t>✖</a:t>
            </a:r>
            <a:endParaRPr lang="en-US" sz="4000" b="1" u="sng" dirty="0">
              <a:solidFill>
                <a:srgbClr val="7F7F7F"/>
              </a:solidFill>
              <a:latin typeface="Minion Pro"/>
              <a:cs typeface="Minion Pro"/>
            </a:endParaRPr>
          </a:p>
          <a:p>
            <a:pPr algn="ctr"/>
            <a:r>
              <a:rPr lang="en-US" sz="4000" b="1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000" b="1" dirty="0" smtClean="0">
              <a:solidFill>
                <a:srgbClr val="008000"/>
              </a:solidFill>
              <a:latin typeface="Minion Pro"/>
              <a:cs typeface="Minion Pro"/>
            </a:endParaRPr>
          </a:p>
          <a:p>
            <a:pPr algn="ctr"/>
            <a:endParaRPr lang="en-US" sz="4000" b="1" u="sng" dirty="0">
              <a:solidFill>
                <a:srgbClr val="7F7F7F"/>
              </a:solidFill>
              <a:latin typeface="Minion Pro"/>
              <a:cs typeface="Minion Pro"/>
            </a:endParaRPr>
          </a:p>
          <a:p>
            <a:pPr algn="ctr"/>
            <a:endParaRPr lang="en-US" sz="4000" dirty="0">
              <a:latin typeface="Minion Pro"/>
              <a:cs typeface="Minion Pro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16497" y="3186655"/>
            <a:ext cx="756014" cy="396362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86256" y="5032295"/>
            <a:ext cx="756014" cy="396362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86256" y="6258088"/>
            <a:ext cx="756014" cy="396362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60855" y="1245529"/>
            <a:ext cx="517386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latin typeface="Minion Pro"/>
                <a:cs typeface="Minion Pro"/>
              </a:rPr>
              <a:t>Standard Tricks</a:t>
            </a:r>
          </a:p>
          <a:p>
            <a:pPr algn="ctr"/>
            <a:r>
              <a:rPr lang="en-US" sz="3600" dirty="0" smtClean="0">
                <a:solidFill>
                  <a:srgbClr val="FF0000"/>
                </a:solidFill>
                <a:latin typeface="Minion Pro"/>
                <a:cs typeface="Minion Pro"/>
              </a:rPr>
              <a:t>Prune bad programs</a:t>
            </a:r>
          </a:p>
          <a:p>
            <a:pPr algn="ctr"/>
            <a:r>
              <a:rPr lang="en-US" sz="3600" dirty="0" smtClean="0">
                <a:solidFill>
                  <a:srgbClr val="008000"/>
                </a:solidFill>
                <a:latin typeface="Minion Pro"/>
                <a:cs typeface="Minion Pro"/>
              </a:rPr>
              <a:t>Prioritize </a:t>
            </a:r>
            <a:r>
              <a:rPr lang="en-US" sz="3600" dirty="0" smtClean="0">
                <a:solidFill>
                  <a:srgbClr val="008000"/>
                </a:solidFill>
                <a:latin typeface="Minion Pro"/>
                <a:cs typeface="Minion Pro"/>
              </a:rPr>
              <a:t>hints</a:t>
            </a:r>
            <a:endParaRPr lang="en-US" sz="3600" dirty="0" smtClean="0">
              <a:solidFill>
                <a:srgbClr val="008000"/>
              </a:solidFill>
              <a:latin typeface="Minion Pro"/>
              <a:cs typeface="Minion Pro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795589" y="2146090"/>
            <a:ext cx="1430632" cy="2467275"/>
            <a:chOff x="1795589" y="2146090"/>
            <a:chExt cx="1430632" cy="2467275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1795589" y="2146090"/>
              <a:ext cx="1430632" cy="0"/>
            </a:xfrm>
            <a:prstGeom prst="straightConnector1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solid"/>
              <a:headEnd type="oval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795589" y="2146090"/>
              <a:ext cx="1430632" cy="598570"/>
            </a:xfrm>
            <a:prstGeom prst="straightConnector1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795589" y="2762909"/>
              <a:ext cx="1430632" cy="0"/>
            </a:xfrm>
            <a:prstGeom prst="straightConnector1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1795589" y="2744660"/>
              <a:ext cx="1430632" cy="613169"/>
            </a:xfrm>
            <a:prstGeom prst="straightConnector1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795589" y="3379728"/>
              <a:ext cx="1430632" cy="0"/>
            </a:xfrm>
            <a:prstGeom prst="straightConnector1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1795589" y="3357829"/>
              <a:ext cx="1430632" cy="638718"/>
            </a:xfrm>
            <a:prstGeom prst="straightConnector1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1795589" y="3996547"/>
              <a:ext cx="1430632" cy="0"/>
            </a:xfrm>
            <a:prstGeom prst="straightConnector1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1795589" y="3996547"/>
              <a:ext cx="1430632" cy="616818"/>
            </a:xfrm>
            <a:prstGeom prst="straightConnector1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1795589" y="4613365"/>
              <a:ext cx="1430632" cy="0"/>
            </a:xfrm>
            <a:prstGeom prst="straightConnector1">
              <a:avLst/>
            </a:prstGeom>
            <a:ln w="38100" cmpd="sng">
              <a:solidFill>
                <a:srgbClr val="008000"/>
              </a:solidFill>
              <a:prstDash val="solid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ounded Rectangular Callout 48"/>
          <p:cNvSpPr/>
          <p:nvPr/>
        </p:nvSpPr>
        <p:spPr>
          <a:xfrm>
            <a:off x="4117125" y="3150741"/>
            <a:ext cx="4569675" cy="1243636"/>
          </a:xfrm>
          <a:prstGeom prst="wedgeRoundRectCallout">
            <a:avLst>
              <a:gd name="adj1" fmla="val -105444"/>
              <a:gd name="adj2" fmla="val -23661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200" dirty="0" smtClean="0">
                <a:latin typeface="Minion Pro"/>
                <a:cs typeface="Minion Pro"/>
              </a:rPr>
              <a:t>No numbers in examples,</a:t>
            </a:r>
            <a:br>
              <a:rPr lang="en-US" sz="3200" dirty="0" smtClean="0">
                <a:latin typeface="Minion Pro"/>
                <a:cs typeface="Minion Pro"/>
              </a:rPr>
            </a:br>
            <a:r>
              <a:rPr lang="en-US" sz="3200" dirty="0" smtClean="0">
                <a:latin typeface="Minion Pro"/>
                <a:cs typeface="Minion Pro"/>
              </a:rPr>
              <a:t>so prune ‘</a:t>
            </a:r>
            <a:r>
              <a:rPr lang="en-US" sz="3200" dirty="0" smtClean="0">
                <a:solidFill>
                  <a:srgbClr val="FF0000"/>
                </a:solidFill>
                <a:latin typeface="Minion Pro"/>
                <a:cs typeface="Minion Pro"/>
              </a:rPr>
              <a:t>\d</a:t>
            </a:r>
            <a:r>
              <a:rPr lang="en-US" sz="3200" dirty="0" smtClean="0">
                <a:latin typeface="Minion Pro"/>
                <a:cs typeface="Minion Pro"/>
              </a:rPr>
              <a:t>’ terms</a:t>
            </a:r>
            <a:endParaRPr lang="en-US" sz="3200" dirty="0"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1806634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49" grpId="0" animBg="1"/>
      <p:bldP spid="4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Minion Pro"/>
                <a:cs typeface="Minion Pro"/>
              </a:rPr>
              <a:t>An SMT Synthesizer in 2 Nights with Rosette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6187" y="3376569"/>
            <a:ext cx="1307181" cy="1412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628" y="3708424"/>
            <a:ext cx="1346200" cy="774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858" y="2056416"/>
            <a:ext cx="1316189" cy="12029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95758" y="2243858"/>
            <a:ext cx="2862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Minion Pro"/>
                <a:cs typeface="Minion Pro"/>
              </a:rPr>
              <a:t>Rosette.rkt</a:t>
            </a:r>
            <a:endParaRPr lang="en-US" sz="4400" dirty="0">
              <a:latin typeface="Minion Pro"/>
              <a:cs typeface="Minion Pr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62421" y="3836793"/>
            <a:ext cx="168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Minion Pro"/>
                <a:cs typeface="Minion Pro"/>
              </a:rPr>
              <a:t>Racket</a:t>
            </a:r>
            <a:endParaRPr lang="en-US" sz="3600" dirty="0">
              <a:latin typeface="Minion Pro"/>
              <a:cs typeface="Minion Pro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517742" y="3053045"/>
            <a:ext cx="540103" cy="629306"/>
          </a:xfrm>
          <a:prstGeom prst="line">
            <a:avLst/>
          </a:prstGeom>
          <a:ln w="38100" cmpd="sng">
            <a:solidFill>
              <a:schemeClr val="tx1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57844" y="3053045"/>
            <a:ext cx="1006784" cy="629306"/>
          </a:xfrm>
          <a:prstGeom prst="line">
            <a:avLst/>
          </a:prstGeom>
          <a:ln w="38100" cmpd="sng">
            <a:solidFill>
              <a:schemeClr val="tx1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56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3800" dirty="0" smtClean="0">
                <a:latin typeface="Minion Pro"/>
                <a:cs typeface="Minion Pro"/>
              </a:rPr>
              <a:t>An SMT Synthesizer in 2 Nights with Rosette</a:t>
            </a:r>
            <a:endParaRPr lang="en-US" sz="3800" dirty="0">
              <a:latin typeface="Minion Pro"/>
              <a:cs typeface="Minion Pr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38" y="1789331"/>
            <a:ext cx="46106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Minion Pro"/>
                <a:cs typeface="Minion Pro"/>
              </a:rPr>
              <a:t>(define (</a:t>
            </a:r>
            <a:r>
              <a:rPr lang="en-US" sz="2400" b="1" u="sng" dirty="0">
                <a:latin typeface="Minion Pro"/>
                <a:cs typeface="Minion Pro"/>
              </a:rPr>
              <a:t>gen-</a:t>
            </a:r>
            <a:r>
              <a:rPr lang="en-US" sz="2400" b="1" u="sng" dirty="0" smtClean="0">
                <a:latin typeface="Minion Pro"/>
                <a:cs typeface="Minion Pro"/>
              </a:rPr>
              <a:t>regex</a:t>
            </a:r>
            <a:r>
              <a:rPr lang="en-US" sz="2400" dirty="0" smtClean="0">
                <a:latin typeface="Minion Pro"/>
                <a:cs typeface="Minion Pro"/>
              </a:rPr>
              <a:t> k)</a:t>
            </a:r>
            <a:endParaRPr lang="en-US" sz="2400" dirty="0">
              <a:latin typeface="Minion Pro"/>
              <a:cs typeface="Minion Pro"/>
            </a:endParaRPr>
          </a:p>
          <a:p>
            <a:r>
              <a:rPr lang="en-US" sz="2400" dirty="0" smtClean="0">
                <a:latin typeface="Minion Pro"/>
                <a:cs typeface="Minion Pro"/>
              </a:rPr>
              <a:t>      </a:t>
            </a:r>
            <a:r>
              <a:rPr lang="en-US" sz="2400" dirty="0">
                <a:latin typeface="Minion Pro"/>
                <a:cs typeface="Minion Pro"/>
              </a:rPr>
              <a:t>(if (= k </a:t>
            </a:r>
            <a:r>
              <a:rPr lang="en-US" sz="2400" dirty="0">
                <a:solidFill>
                  <a:srgbClr val="008000"/>
                </a:solidFill>
                <a:latin typeface="Minion Pro"/>
                <a:cs typeface="Minion Pro"/>
              </a:rPr>
              <a:t>1</a:t>
            </a:r>
            <a:r>
              <a:rPr lang="en-US" sz="2400" dirty="0" smtClean="0">
                <a:latin typeface="Minion Pro"/>
                <a:cs typeface="Minion Pro"/>
              </a:rPr>
              <a:t>)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Minion Pro"/>
              <a:cs typeface="Minion Pro"/>
            </a:endParaRPr>
          </a:p>
          <a:p>
            <a:r>
              <a:rPr lang="en-US" sz="2400" dirty="0">
                <a:latin typeface="Minion Pro"/>
                <a:cs typeface="Minion Pro"/>
              </a:rPr>
              <a:t>          </a:t>
            </a:r>
            <a:r>
              <a:rPr lang="en-US" sz="2400" dirty="0" smtClean="0">
                <a:latin typeface="Minion Pro"/>
                <a:cs typeface="Minion Pro"/>
              </a:rPr>
              <a:t>(</a:t>
            </a:r>
            <a:r>
              <a:rPr lang="en-US" sz="2400" b="1" u="sng" dirty="0" smtClean="0">
                <a:solidFill>
                  <a:srgbClr val="3366FF"/>
                </a:solidFill>
                <a:latin typeface="Minion Pro"/>
                <a:cs typeface="Minion Pro"/>
              </a:rPr>
              <a:t>choose</a:t>
            </a:r>
            <a:r>
              <a:rPr lang="en-US" sz="2400" b="1" u="sng" dirty="0">
                <a:solidFill>
                  <a:srgbClr val="3366FF"/>
                </a:solidFill>
                <a:latin typeface="Minion Pro"/>
                <a:cs typeface="Minion Pro"/>
              </a:rPr>
              <a:t>*</a:t>
            </a:r>
            <a:r>
              <a:rPr lang="en-US" sz="2400" dirty="0">
                <a:latin typeface="Minion Pro"/>
                <a:cs typeface="Minion Pro"/>
              </a:rPr>
              <a:t> </a:t>
            </a:r>
            <a:r>
              <a:rPr lang="en-US" sz="2400" dirty="0" smtClean="0">
                <a:solidFill>
                  <a:srgbClr val="008000"/>
                </a:solidFill>
                <a:latin typeface="Minion Pro"/>
                <a:cs typeface="Minion Pro"/>
              </a:rPr>
              <a:t>“[a-</a:t>
            </a:r>
            <a:r>
              <a:rPr lang="en-US" sz="2400" dirty="0" err="1" smtClean="0">
                <a:solidFill>
                  <a:srgbClr val="008000"/>
                </a:solidFill>
                <a:latin typeface="Minion Pro"/>
                <a:cs typeface="Minion Pro"/>
              </a:rPr>
              <a:t>zA</a:t>
            </a:r>
            <a:r>
              <a:rPr lang="en-US" sz="2400" dirty="0" smtClean="0">
                <a:solidFill>
                  <a:srgbClr val="008000"/>
                </a:solidFill>
                <a:latin typeface="Minion Pro"/>
                <a:cs typeface="Minion Pro"/>
              </a:rPr>
              <a:t>-Z] “\d” “\s”</a:t>
            </a:r>
            <a:r>
              <a:rPr lang="en-US" sz="2400" dirty="0" smtClean="0">
                <a:latin typeface="Minion Pro"/>
                <a:cs typeface="Minion Pro"/>
              </a:rPr>
              <a:t>)</a:t>
            </a:r>
            <a:endParaRPr lang="en-US" sz="2400" dirty="0">
              <a:latin typeface="Minion Pro"/>
              <a:cs typeface="Minion Pro"/>
            </a:endParaRPr>
          </a:p>
          <a:p>
            <a:r>
              <a:rPr lang="en-US" sz="2400" dirty="0">
                <a:latin typeface="Minion Pro"/>
                <a:cs typeface="Minion Pro"/>
              </a:rPr>
              <a:t>          (string-append </a:t>
            </a:r>
            <a:endParaRPr lang="en-US" sz="2400" dirty="0" smtClean="0">
              <a:latin typeface="Minion Pro"/>
              <a:cs typeface="Minion Pro"/>
            </a:endParaRPr>
          </a:p>
          <a:p>
            <a:r>
              <a:rPr lang="en-US" sz="2400" dirty="0">
                <a:latin typeface="Minion Pro"/>
                <a:cs typeface="Minion Pro"/>
              </a:rPr>
              <a:t> </a:t>
            </a:r>
            <a:r>
              <a:rPr lang="en-US" sz="2400" dirty="0" smtClean="0">
                <a:latin typeface="Minion Pro"/>
                <a:cs typeface="Minion Pro"/>
              </a:rPr>
              <a:t>                        (</a:t>
            </a:r>
            <a:r>
              <a:rPr lang="en-US" sz="2400" b="1" u="sng" dirty="0">
                <a:latin typeface="Minion Pro"/>
                <a:cs typeface="Minion Pro"/>
              </a:rPr>
              <a:t>gen-</a:t>
            </a:r>
            <a:r>
              <a:rPr lang="en-US" sz="2400" b="1" u="sng" dirty="0" smtClean="0">
                <a:latin typeface="Minion Pro"/>
                <a:cs typeface="Minion Pro"/>
              </a:rPr>
              <a:t>regex</a:t>
            </a:r>
            <a:r>
              <a:rPr lang="en-US" sz="2400" dirty="0" smtClean="0">
                <a:latin typeface="Minion Pro"/>
                <a:cs typeface="Minion Pro"/>
              </a:rPr>
              <a:t> </a:t>
            </a:r>
            <a:r>
              <a:rPr lang="en-US" sz="2400" dirty="0">
                <a:latin typeface="Minion Pro"/>
                <a:cs typeface="Minion Pro"/>
              </a:rPr>
              <a:t>(- k </a:t>
            </a:r>
            <a:r>
              <a:rPr lang="en-US" sz="2400" dirty="0">
                <a:solidFill>
                  <a:srgbClr val="008000"/>
                </a:solidFill>
                <a:latin typeface="Minion Pro"/>
                <a:cs typeface="Minion Pro"/>
              </a:rPr>
              <a:t>1</a:t>
            </a:r>
            <a:r>
              <a:rPr lang="en-US" sz="2400" dirty="0">
                <a:latin typeface="Minion Pro"/>
                <a:cs typeface="Minion Pro"/>
              </a:rPr>
              <a:t>)) </a:t>
            </a:r>
          </a:p>
          <a:p>
            <a:r>
              <a:rPr lang="en-US" sz="2400" dirty="0">
                <a:latin typeface="Minion Pro"/>
                <a:cs typeface="Minion Pro"/>
              </a:rPr>
              <a:t>                         </a:t>
            </a:r>
            <a:r>
              <a:rPr lang="en-US" sz="2400" dirty="0" smtClean="0">
                <a:latin typeface="Minion Pro"/>
                <a:cs typeface="Minion Pro"/>
              </a:rPr>
              <a:t>(</a:t>
            </a:r>
            <a:r>
              <a:rPr lang="en-US" sz="2400" b="1" u="sng" dirty="0" smtClean="0">
                <a:solidFill>
                  <a:srgbClr val="3366FF"/>
                </a:solidFill>
                <a:latin typeface="Minion Pro"/>
                <a:cs typeface="Minion Pro"/>
              </a:rPr>
              <a:t>choose</a:t>
            </a:r>
            <a:r>
              <a:rPr lang="en-US" sz="2400" b="1" u="sng" dirty="0">
                <a:solidFill>
                  <a:srgbClr val="3366FF"/>
                </a:solidFill>
                <a:latin typeface="Minion Pro"/>
                <a:cs typeface="Minion Pro"/>
              </a:rPr>
              <a:t>*</a:t>
            </a:r>
            <a:r>
              <a:rPr lang="en-US" sz="2400" dirty="0">
                <a:latin typeface="Minion Pro"/>
                <a:cs typeface="Minion Pro"/>
              </a:rPr>
              <a:t> </a:t>
            </a:r>
            <a:r>
              <a:rPr lang="en-US" sz="2400" dirty="0" smtClean="0">
                <a:solidFill>
                  <a:srgbClr val="008000"/>
                </a:solidFill>
                <a:latin typeface="Minion Pro"/>
                <a:cs typeface="Minion Pro"/>
              </a:rPr>
              <a:t>“|” “”</a:t>
            </a:r>
            <a:r>
              <a:rPr lang="en-US" sz="2400" dirty="0" smtClean="0">
                <a:latin typeface="Minion Pro"/>
                <a:cs typeface="Minion Pro"/>
              </a:rPr>
              <a:t>) </a:t>
            </a:r>
            <a:endParaRPr lang="en-US" sz="2400" dirty="0">
              <a:latin typeface="Minion Pro"/>
              <a:cs typeface="Minion Pro"/>
            </a:endParaRPr>
          </a:p>
          <a:p>
            <a:r>
              <a:rPr lang="en-US" sz="2400" dirty="0">
                <a:latin typeface="Minion Pro"/>
                <a:cs typeface="Minion Pro"/>
              </a:rPr>
              <a:t>                         (</a:t>
            </a:r>
            <a:r>
              <a:rPr lang="en-US" sz="2400" b="1" u="sng" dirty="0">
                <a:latin typeface="Minion Pro"/>
                <a:cs typeface="Minion Pro"/>
              </a:rPr>
              <a:t>gen-</a:t>
            </a:r>
            <a:r>
              <a:rPr lang="en-US" sz="2400" b="1" u="sng" dirty="0" smtClean="0">
                <a:latin typeface="Minion Pro"/>
                <a:cs typeface="Minion Pro"/>
              </a:rPr>
              <a:t>regex</a:t>
            </a:r>
            <a:r>
              <a:rPr lang="en-US" sz="2400" dirty="0" smtClean="0">
                <a:latin typeface="Minion Pro"/>
                <a:cs typeface="Minion Pro"/>
              </a:rPr>
              <a:t> </a:t>
            </a:r>
            <a:r>
              <a:rPr lang="en-US" sz="2400" dirty="0">
                <a:latin typeface="Minion Pro"/>
                <a:cs typeface="Minion Pro"/>
              </a:rPr>
              <a:t>(- k </a:t>
            </a:r>
            <a:r>
              <a:rPr lang="en-US" sz="2400" dirty="0">
                <a:solidFill>
                  <a:srgbClr val="008000"/>
                </a:solidFill>
                <a:latin typeface="Minion Pro"/>
                <a:cs typeface="Minion Pro"/>
              </a:rPr>
              <a:t>1</a:t>
            </a:r>
            <a:r>
              <a:rPr lang="en-US" sz="2400" dirty="0">
                <a:latin typeface="Minion Pro"/>
                <a:cs typeface="Minion Pro"/>
              </a:rPr>
              <a:t>))))</a:t>
            </a:r>
            <a:r>
              <a:rPr lang="en-US" sz="2400" dirty="0" smtClean="0">
                <a:latin typeface="Minion Pro"/>
                <a:cs typeface="Minion Pro"/>
              </a:rPr>
              <a:t>)</a:t>
            </a:r>
            <a:endParaRPr lang="en-US" sz="2400" dirty="0">
              <a:latin typeface="Minion Pro"/>
              <a:cs typeface="Minion Pro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30525" y="1789331"/>
            <a:ext cx="48008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Minion Pro"/>
                <a:cs typeface="Minion Pro"/>
              </a:rPr>
              <a:t>(define </a:t>
            </a:r>
            <a:r>
              <a:rPr lang="en-US" sz="2400" b="1" u="sng" dirty="0" err="1" smtClean="0">
                <a:solidFill>
                  <a:srgbClr val="000000"/>
                </a:solidFill>
                <a:latin typeface="Minion Pro"/>
                <a:cs typeface="Minion Pro"/>
              </a:rPr>
              <a:t>rgx</a:t>
            </a:r>
            <a:r>
              <a:rPr lang="en-US" sz="2400" dirty="0" smtClean="0">
                <a:solidFill>
                  <a:srgbClr val="000000"/>
                </a:solidFill>
                <a:latin typeface="Minion Pro"/>
                <a:cs typeface="Minion Pro"/>
              </a:rPr>
              <a:t> (</a:t>
            </a:r>
            <a:r>
              <a:rPr lang="en-US" sz="2400" b="1" u="sng" dirty="0" smtClean="0">
                <a:solidFill>
                  <a:srgbClr val="000000"/>
                </a:solidFill>
                <a:latin typeface="Minion Pro"/>
                <a:cs typeface="Minion Pro"/>
              </a:rPr>
              <a:t>gen-regex</a:t>
            </a:r>
            <a:r>
              <a:rPr lang="en-US" sz="2400" dirty="0" smtClean="0">
                <a:solidFill>
                  <a:srgbClr val="000000"/>
                </a:solidFill>
                <a:latin typeface="Minion Pro"/>
                <a:cs typeface="Minion Pro"/>
              </a:rPr>
              <a:t> 5))</a:t>
            </a:r>
          </a:p>
          <a:p>
            <a:r>
              <a:rPr lang="en-US" sz="2400" dirty="0" smtClean="0">
                <a:latin typeface="Minion Pro"/>
                <a:cs typeface="Minion Pro"/>
              </a:rPr>
              <a:t>(</a:t>
            </a:r>
            <a:r>
              <a:rPr lang="en-US" sz="2400" b="1" u="sng" dirty="0" smtClean="0">
                <a:solidFill>
                  <a:srgbClr val="3366FF"/>
                </a:solidFill>
                <a:latin typeface="Minion Pro"/>
                <a:cs typeface="Minion Pro"/>
              </a:rPr>
              <a:t>solve</a:t>
            </a:r>
            <a:r>
              <a:rPr lang="en-US" sz="2400" dirty="0" smtClean="0">
                <a:latin typeface="Minion Pro"/>
                <a:cs typeface="Minion Pro"/>
              </a:rPr>
              <a:t> </a:t>
            </a:r>
            <a:r>
              <a:rPr lang="en-US" sz="2400" b="1" u="sng" dirty="0" err="1" smtClean="0">
                <a:latin typeface="Minion Pro"/>
                <a:cs typeface="Minion Pro"/>
              </a:rPr>
              <a:t>rgx</a:t>
            </a:r>
            <a:r>
              <a:rPr lang="en-US" sz="2400" dirty="0">
                <a:latin typeface="Minion Pro"/>
                <a:cs typeface="Minion Pro"/>
              </a:rPr>
              <a:t> </a:t>
            </a:r>
            <a:endParaRPr lang="en-US" sz="2400" dirty="0" smtClean="0">
              <a:latin typeface="Minion Pro"/>
              <a:cs typeface="Minion Pro"/>
            </a:endParaRPr>
          </a:p>
          <a:p>
            <a:r>
              <a:rPr lang="en-US" sz="2400" dirty="0">
                <a:latin typeface="Minion Pro"/>
                <a:cs typeface="Minion Pro"/>
              </a:rPr>
              <a:t> </a:t>
            </a:r>
            <a:r>
              <a:rPr lang="en-US" sz="2400" dirty="0" smtClean="0">
                <a:latin typeface="Minion Pro"/>
                <a:cs typeface="Minion Pro"/>
              </a:rPr>
              <a:t>   (assert (equal? </a:t>
            </a:r>
          </a:p>
          <a:p>
            <a:r>
              <a:rPr lang="en-US" sz="2400" dirty="0">
                <a:latin typeface="Minion Pro"/>
                <a:cs typeface="Minion Pro"/>
              </a:rPr>
              <a:t> </a:t>
            </a:r>
            <a:r>
              <a:rPr lang="en-US" sz="2400" dirty="0" smtClean="0">
                <a:latin typeface="Minion Pro"/>
                <a:cs typeface="Minion Pro"/>
              </a:rPr>
              <a:t>       “T”</a:t>
            </a:r>
          </a:p>
          <a:p>
            <a:r>
              <a:rPr lang="en-US" sz="2400" dirty="0">
                <a:latin typeface="Minion Pro"/>
                <a:cs typeface="Minion Pro"/>
              </a:rPr>
              <a:t> </a:t>
            </a:r>
            <a:r>
              <a:rPr lang="en-US" sz="2400" dirty="0" smtClean="0">
                <a:latin typeface="Minion Pro"/>
                <a:cs typeface="Minion Pro"/>
              </a:rPr>
              <a:t>       (</a:t>
            </a:r>
            <a:r>
              <a:rPr lang="en-US" sz="2400" dirty="0" err="1" smtClean="0">
                <a:latin typeface="Minion Pro"/>
                <a:cs typeface="Minion Pro"/>
              </a:rPr>
              <a:t>regexp</a:t>
            </a:r>
            <a:r>
              <a:rPr lang="en-US" sz="2400" dirty="0" smtClean="0">
                <a:latin typeface="Minion Pro"/>
                <a:cs typeface="Minion Pro"/>
              </a:rPr>
              <a:t>-match </a:t>
            </a:r>
            <a:r>
              <a:rPr lang="en-US" sz="2400" b="1" u="sng" dirty="0" err="1" smtClean="0">
                <a:latin typeface="Minion Pro"/>
                <a:cs typeface="Minion Pro"/>
              </a:rPr>
              <a:t>rgx</a:t>
            </a:r>
            <a:r>
              <a:rPr lang="en-US" sz="2400" dirty="0" smtClean="0">
                <a:latin typeface="Minion Pro"/>
                <a:cs typeface="Minion Pro"/>
              </a:rPr>
              <a:t>  “Turing”))))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964" y="1074348"/>
            <a:ext cx="424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Minion Pro"/>
                <a:cs typeface="Minion Pro"/>
              </a:rPr>
              <a:t>Regex Generator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60044" y="1143000"/>
            <a:ext cx="4298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Minion Pro"/>
                <a:cs typeface="Minion Pro"/>
              </a:rPr>
              <a:t>Examples</a:t>
            </a:r>
            <a:endParaRPr lang="en-US" sz="3600" b="1" dirty="0">
              <a:latin typeface="Minion Pro"/>
              <a:cs typeface="Minion Pr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492" y="4447292"/>
            <a:ext cx="4427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66FF"/>
                </a:solidFill>
              </a:rPr>
              <a:t>Create symbolic expression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6438" y="4435451"/>
            <a:ext cx="4241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366FF"/>
                </a:solidFill>
              </a:rPr>
              <a:t>Send to SMT solver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27229" y="5109054"/>
            <a:ext cx="65784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inion Pro"/>
                <a:cs typeface="Minion Pro"/>
              </a:rPr>
              <a:t>x</a:t>
            </a:r>
            <a:r>
              <a:rPr lang="en-US" sz="3200" dirty="0" smtClean="0">
                <a:latin typeface="Minion Pro"/>
                <a:cs typeface="Minion Pro"/>
              </a:rPr>
              <a:t> :: </a:t>
            </a:r>
            <a:r>
              <a:rPr lang="en-US" sz="3200" i="1" dirty="0" smtClean="0">
                <a:latin typeface="Minion Pro"/>
                <a:cs typeface="Minion Pro"/>
              </a:rPr>
              <a:t>symbolic</a:t>
            </a:r>
            <a:r>
              <a:rPr lang="en-US" sz="3200" dirty="0" smtClean="0">
                <a:latin typeface="Minion Pro"/>
                <a:cs typeface="Minion Pro"/>
              </a:rPr>
              <a:t>  	 </a:t>
            </a:r>
            <a:r>
              <a:rPr lang="en-US" sz="3200" dirty="0" smtClean="0">
                <a:latin typeface="Minion Pro"/>
                <a:cs typeface="Minion Pro"/>
                <a:sym typeface="Wingdings"/>
              </a:rPr>
              <a:t>   	f(x) :: </a:t>
            </a:r>
            <a:r>
              <a:rPr lang="en-US" sz="3200" i="1" dirty="0" smtClean="0">
                <a:latin typeface="Minion Pro"/>
                <a:cs typeface="Minion Pro"/>
                <a:sym typeface="Wingdings"/>
              </a:rPr>
              <a:t>symbolic</a:t>
            </a:r>
            <a:endParaRPr lang="en-US" sz="3200" i="1" dirty="0"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301256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4" grpId="0"/>
      <p:bldP spid="16" grpId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3126" y="2408300"/>
            <a:ext cx="8637748" cy="1567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500" dirty="0" smtClean="0">
                <a:solidFill>
                  <a:schemeClr val="bg1"/>
                </a:solidFill>
                <a:latin typeface="Minion Pro"/>
                <a:cs typeface="Minion Pro"/>
              </a:rPr>
              <a:t>VMs</a:t>
            </a:r>
          </a:p>
        </p:txBody>
      </p:sp>
    </p:spTree>
    <p:extLst>
      <p:ext uri="{BB962C8B-B14F-4D97-AF65-F5344CB8AC3E}">
        <p14:creationId xmlns:p14="http://schemas.microsoft.com/office/powerpoint/2010/main" val="288034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Minion Pro"/>
                <a:cs typeface="Minion Pro"/>
              </a:rPr>
              <a:t>Mission Accomplished?</a:t>
            </a:r>
            <a:endParaRPr lang="en-US" sz="5400" dirty="0">
              <a:latin typeface="Minion Pro"/>
              <a:cs typeface="Minion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512" y="1812113"/>
            <a:ext cx="8294526" cy="33596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latin typeface="Minion Pro"/>
                <a:cs typeface="Minion Pro"/>
              </a:rPr>
              <a:t>function rewrite (</a:t>
            </a:r>
            <a:r>
              <a:rPr lang="en-US" dirty="0" err="1" smtClean="0">
                <a:latin typeface="Minion Pro"/>
                <a:cs typeface="Minion Pro"/>
              </a:rPr>
              <a:t>str</a:t>
            </a:r>
            <a:r>
              <a:rPr lang="en-US" dirty="0" smtClean="0">
                <a:latin typeface="Minion Pro"/>
                <a:cs typeface="Minion Pro"/>
              </a:rPr>
              <a:t>) {</a:t>
            </a:r>
          </a:p>
          <a:p>
            <a:pPr marL="0" indent="0">
              <a:buNone/>
            </a:pPr>
            <a:r>
              <a:rPr lang="pl-PL" dirty="0" smtClean="0">
                <a:latin typeface="Minion Pro"/>
                <a:cs typeface="Minion Pro"/>
              </a:rPr>
              <a:t>  return </a:t>
            </a:r>
            <a:r>
              <a:rPr lang="pl-PL" dirty="0" err="1" smtClean="0">
                <a:latin typeface="Minion Pro"/>
                <a:cs typeface="Minion Pro"/>
              </a:rPr>
              <a:t>str.replace</a:t>
            </a:r>
            <a:r>
              <a:rPr lang="pl-PL" dirty="0" smtClean="0">
                <a:latin typeface="Minion Pro"/>
                <a:cs typeface="Minion Pro"/>
              </a:rPr>
              <a:t>(</a:t>
            </a:r>
            <a:r>
              <a:rPr lang="pl-PL" dirty="0" smtClean="0">
                <a:solidFill>
                  <a:srgbClr val="000000"/>
                </a:solidFill>
                <a:latin typeface="Minion Pro"/>
                <a:cs typeface="Minion Pro"/>
              </a:rPr>
              <a:t>/(\w).*\s+(\w+)/,</a:t>
            </a:r>
            <a:r>
              <a:rPr lang="pl-PL" dirty="0">
                <a:solidFill>
                  <a:srgbClr val="000000"/>
                </a:solidFill>
                <a:latin typeface="Minion Pro"/>
                <a:cs typeface="Minion Pro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inion Pro"/>
                <a:cs typeface="Minion Pro"/>
              </a:rPr>
              <a:t>“</a:t>
            </a:r>
            <a:r>
              <a:rPr lang="pl-PL" dirty="0">
                <a:solidFill>
                  <a:srgbClr val="000000"/>
                </a:solidFill>
                <a:latin typeface="Minion Pro"/>
                <a:cs typeface="Minion Pro"/>
              </a:rPr>
              <a:t>$</a:t>
            </a:r>
            <a:r>
              <a:rPr lang="pl-PL" dirty="0" smtClean="0">
                <a:solidFill>
                  <a:srgbClr val="000000"/>
                </a:solidFill>
                <a:latin typeface="Minion Pro"/>
                <a:cs typeface="Minion Pro"/>
              </a:rPr>
              <a:t>2, $1./</a:t>
            </a:r>
            <a:r>
              <a:rPr lang="en-US" dirty="0" smtClean="0">
                <a:solidFill>
                  <a:srgbClr val="000000"/>
                </a:solidFill>
                <a:latin typeface="Minion Pro"/>
                <a:cs typeface="Minion Pro"/>
              </a:rPr>
              <a:t>”);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Minion Pro"/>
                <a:cs typeface="Minion Pro"/>
              </a:rPr>
              <a:t>}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63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74" y="0"/>
            <a:ext cx="8063532" cy="7391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74593" y="510796"/>
            <a:ext cx="1979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- John Woods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34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160"/>
            <a:ext cx="91440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Minion Pro"/>
                <a:cs typeface="Minion Pro"/>
              </a:rPr>
              <a:t>Put Synthesis in Code Layer</a:t>
            </a:r>
            <a:endParaRPr lang="en-US" b="1" u="sng" dirty="0">
              <a:latin typeface="Minion Pro"/>
              <a:cs typeface="Minion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07" y="1028104"/>
            <a:ext cx="920978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latin typeface="Minion Pro"/>
                <a:cs typeface="Minion Pro"/>
              </a:rPr>
              <a:t>var</a:t>
            </a:r>
            <a:r>
              <a:rPr lang="en-US" dirty="0" smtClean="0">
                <a:latin typeface="Minion Pro"/>
                <a:cs typeface="Minion Pro"/>
              </a:rPr>
              <a:t> rewrite =  </a:t>
            </a:r>
            <a:r>
              <a:rPr lang="en-US" dirty="0" err="1" smtClean="0">
                <a:latin typeface="Minion Pro"/>
                <a:cs typeface="Minion Pro"/>
              </a:rPr>
              <a:t>synthesizeSed</a:t>
            </a:r>
            <a:r>
              <a:rPr lang="en-US" dirty="0" smtClean="0">
                <a:latin typeface="Minion Pro"/>
                <a:cs typeface="Minion Pro"/>
              </a:rPr>
              <a:t>({</a:t>
            </a:r>
            <a:br>
              <a:rPr lang="en-US" dirty="0" smtClean="0">
                <a:latin typeface="Minion Pro"/>
                <a:cs typeface="Minion Pro"/>
              </a:rPr>
            </a:br>
            <a:r>
              <a:rPr lang="en-US" dirty="0" smtClean="0">
                <a:solidFill>
                  <a:srgbClr val="FF0000"/>
                </a:solidFill>
                <a:latin typeface="Minion Pro"/>
                <a:cs typeface="Minion Pro"/>
              </a:rPr>
              <a:t>  </a:t>
            </a:r>
            <a:r>
              <a:rPr lang="en-US" dirty="0" smtClean="0">
                <a:solidFill>
                  <a:srgbClr val="7F7F7F"/>
                </a:solidFill>
                <a:latin typeface="Minion Pro"/>
                <a:cs typeface="Minion Pro"/>
              </a:rPr>
              <a:t>//</a:t>
            </a:r>
            <a:r>
              <a:rPr lang="en-US" dirty="0" err="1" smtClean="0">
                <a:solidFill>
                  <a:srgbClr val="7F7F7F"/>
                </a:solidFill>
                <a:latin typeface="Minion Pro"/>
                <a:cs typeface="Minion Pro"/>
              </a:rPr>
              <a:t>expectedOutput</a:t>
            </a:r>
            <a:r>
              <a:rPr lang="en-US" dirty="0" smtClean="0">
                <a:solidFill>
                  <a:srgbClr val="7F7F7F"/>
                </a:solidFill>
                <a:latin typeface="Minion Pro"/>
                <a:cs typeface="Minion Pro"/>
              </a:rPr>
              <a:t>: [</a:t>
            </a:r>
            <a:r>
              <a:rPr lang="pl-PL" dirty="0" smtClean="0">
                <a:solidFill>
                  <a:srgbClr val="7F7F7F"/>
                </a:solidFill>
                <a:latin typeface="Minion Pro"/>
                <a:cs typeface="Minion Pro"/>
              </a:rPr>
              <a:t>/(\w).*\s+(\w+)/, </a:t>
            </a:r>
            <a:r>
              <a:rPr lang="en-US" dirty="0" smtClean="0">
                <a:solidFill>
                  <a:srgbClr val="7F7F7F"/>
                </a:solidFill>
                <a:latin typeface="Minion Pro"/>
                <a:cs typeface="Minion Pro"/>
              </a:rPr>
              <a:t>“</a:t>
            </a:r>
            <a:r>
              <a:rPr lang="pl-PL" dirty="0" smtClean="0">
                <a:solidFill>
                  <a:srgbClr val="7F7F7F"/>
                </a:solidFill>
                <a:latin typeface="Minion Pro"/>
                <a:cs typeface="Minion Pro"/>
              </a:rPr>
              <a:t>$2, $1./</a:t>
            </a:r>
            <a:r>
              <a:rPr lang="en-US" dirty="0" smtClean="0">
                <a:solidFill>
                  <a:srgbClr val="7F7F7F"/>
                </a:solidFill>
                <a:latin typeface="Minion Pro"/>
                <a:cs typeface="Minion Pro"/>
              </a:rPr>
              <a:t>”],</a:t>
            </a:r>
          </a:p>
          <a:p>
            <a:pPr marL="0" indent="0">
              <a:buNone/>
            </a:pPr>
            <a:r>
              <a:rPr lang="pl-PL" dirty="0" smtClean="0">
                <a:latin typeface="Minion Pro"/>
                <a:cs typeface="Minion Pro"/>
              </a:rPr>
              <a:t>  </a:t>
            </a:r>
            <a:r>
              <a:rPr lang="pl-PL" dirty="0" err="1" smtClean="0">
                <a:solidFill>
                  <a:srgbClr val="008000"/>
                </a:solidFill>
                <a:latin typeface="Minion Pro"/>
                <a:cs typeface="Minion Pro"/>
              </a:rPr>
              <a:t>examples</a:t>
            </a:r>
            <a:r>
              <a:rPr lang="pl-PL" dirty="0" smtClean="0">
                <a:solidFill>
                  <a:srgbClr val="008000"/>
                </a:solidFill>
                <a:latin typeface="Minion Pro"/>
                <a:cs typeface="Minion Pro"/>
              </a:rPr>
              <a:t>: [</a:t>
            </a:r>
          </a:p>
          <a:p>
            <a:pPr marL="0" indent="0">
              <a:buNone/>
            </a:pPr>
            <a:r>
              <a:rPr lang="pl-PL" sz="2600" dirty="0" smtClean="0">
                <a:solidFill>
                  <a:srgbClr val="008000"/>
                </a:solidFill>
                <a:latin typeface="Minion Pro"/>
                <a:cs typeface="Minion Pro"/>
              </a:rPr>
              <a:t>    [</a:t>
            </a:r>
            <a:r>
              <a:rPr lang="en-US" sz="2600" dirty="0" smtClean="0">
                <a:solidFill>
                  <a:srgbClr val="008000"/>
                </a:solidFill>
                <a:latin typeface="Minion Pro"/>
                <a:cs typeface="Minion Pro"/>
              </a:rPr>
              <a:t>“</a:t>
            </a:r>
            <a:r>
              <a:rPr lang="pl-PL" sz="2600" dirty="0" smtClean="0">
                <a:solidFill>
                  <a:srgbClr val="008000"/>
                </a:solidFill>
                <a:latin typeface="Minion Pro"/>
                <a:cs typeface="Minion Pro"/>
              </a:rPr>
              <a:t>Emina </a:t>
            </a:r>
            <a:r>
              <a:rPr lang="pl-PL" sz="2600" dirty="0" err="1" smtClean="0">
                <a:solidFill>
                  <a:srgbClr val="008000"/>
                </a:solidFill>
                <a:latin typeface="Minion Pro"/>
                <a:cs typeface="Minion Pro"/>
              </a:rPr>
              <a:t>Torlak</a:t>
            </a:r>
            <a:r>
              <a:rPr lang="pl-PL" sz="2600" dirty="0" smtClean="0">
                <a:solidFill>
                  <a:srgbClr val="008000"/>
                </a:solidFill>
                <a:latin typeface="Minion Pro"/>
                <a:cs typeface="Minion Pro"/>
              </a:rPr>
              <a:t>”, 				[</a:t>
            </a:r>
            <a:r>
              <a:rPr lang="en-US" sz="2600" dirty="0" smtClean="0">
                <a:solidFill>
                  <a:srgbClr val="008000"/>
                </a:solidFill>
                <a:latin typeface="Minion Pro"/>
                <a:cs typeface="Minion Pro"/>
              </a:rPr>
              <a:t>“</a:t>
            </a:r>
            <a:r>
              <a:rPr lang="pl-PL" sz="2600" dirty="0" smtClean="0">
                <a:solidFill>
                  <a:srgbClr val="008000"/>
                </a:solidFill>
                <a:latin typeface="Minion Pro"/>
                <a:cs typeface="Minion Pro"/>
              </a:rPr>
              <a:t>E”, </a:t>
            </a:r>
            <a:r>
              <a:rPr lang="en-US" sz="2600" dirty="0" smtClean="0">
                <a:solidFill>
                  <a:srgbClr val="008000"/>
                </a:solidFill>
                <a:latin typeface="Minion Pro"/>
                <a:cs typeface="Minion Pro"/>
              </a:rPr>
              <a:t>“</a:t>
            </a:r>
            <a:r>
              <a:rPr lang="en-US" sz="2600" dirty="0" err="1" smtClean="0">
                <a:solidFill>
                  <a:srgbClr val="008000"/>
                </a:solidFill>
                <a:latin typeface="Minion Pro"/>
                <a:cs typeface="Minion Pro"/>
              </a:rPr>
              <a:t>Torlak</a:t>
            </a:r>
            <a:r>
              <a:rPr lang="en-US" sz="2600" dirty="0" smtClean="0">
                <a:solidFill>
                  <a:srgbClr val="008000"/>
                </a:solidFill>
                <a:latin typeface="Minion Pro"/>
                <a:cs typeface="Minion Pro"/>
              </a:rPr>
              <a:t>”</a:t>
            </a:r>
            <a:r>
              <a:rPr lang="pl-PL" sz="2600" dirty="0" smtClean="0">
                <a:solidFill>
                  <a:srgbClr val="008000"/>
                </a:solidFill>
                <a:latin typeface="Minion Pro"/>
                <a:cs typeface="Minion Pro"/>
              </a:rPr>
              <a:t>], 			</a:t>
            </a:r>
            <a:r>
              <a:rPr lang="en-US" sz="2600" dirty="0" smtClean="0">
                <a:solidFill>
                  <a:srgbClr val="008000"/>
                </a:solidFill>
                <a:latin typeface="Minion Pro"/>
                <a:cs typeface="Minion Pro"/>
              </a:rPr>
              <a:t>“</a:t>
            </a:r>
            <a:r>
              <a:rPr lang="pl-PL" sz="2600" dirty="0" err="1" smtClean="0">
                <a:solidFill>
                  <a:srgbClr val="008000"/>
                </a:solidFill>
                <a:latin typeface="Minion Pro"/>
                <a:cs typeface="Minion Pro"/>
              </a:rPr>
              <a:t>Torlak</a:t>
            </a:r>
            <a:r>
              <a:rPr lang="pl-PL" sz="2600" dirty="0" smtClean="0">
                <a:solidFill>
                  <a:srgbClr val="008000"/>
                </a:solidFill>
                <a:latin typeface="Minion Pro"/>
                <a:cs typeface="Minion Pro"/>
              </a:rPr>
              <a:t>, E.”],</a:t>
            </a:r>
          </a:p>
          <a:p>
            <a:pPr marL="0" indent="0">
              <a:buNone/>
            </a:pPr>
            <a:r>
              <a:rPr lang="pl-PL" sz="2600" dirty="0">
                <a:solidFill>
                  <a:srgbClr val="008000"/>
                </a:solidFill>
                <a:latin typeface="Minion Pro"/>
                <a:cs typeface="Minion Pro"/>
              </a:rPr>
              <a:t> </a:t>
            </a:r>
            <a:r>
              <a:rPr lang="pl-PL" sz="2600" dirty="0" smtClean="0">
                <a:solidFill>
                  <a:srgbClr val="008000"/>
                </a:solidFill>
                <a:latin typeface="Minion Pro"/>
                <a:cs typeface="Minion Pro"/>
              </a:rPr>
              <a:t>   [</a:t>
            </a:r>
            <a:r>
              <a:rPr lang="en-US" sz="2600" dirty="0" smtClean="0">
                <a:solidFill>
                  <a:srgbClr val="008000"/>
                </a:solidFill>
                <a:latin typeface="Minion Pro"/>
                <a:cs typeface="Minion Pro"/>
              </a:rPr>
              <a:t>“Leo A. Meyerovich”,	[“L”, “Meyerovich”], 	“Meyerovich, L.”]]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Minion Pro"/>
                <a:cs typeface="Minion Pro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Minion Pro"/>
                <a:cs typeface="Minion Pro"/>
              </a:rPr>
              <a:t> </a:t>
            </a:r>
            <a:r>
              <a:rPr lang="en-US" dirty="0" err="1" smtClean="0">
                <a:solidFill>
                  <a:srgbClr val="008000"/>
                </a:solidFill>
                <a:latin typeface="Minion Pro"/>
                <a:cs typeface="Minion Pro"/>
              </a:rPr>
              <a:t>replaceHint</a:t>
            </a:r>
            <a:r>
              <a:rPr lang="en-US" dirty="0" smtClean="0">
                <a:solidFill>
                  <a:srgbClr val="008000"/>
                </a:solidFill>
                <a:latin typeface="Minion Pro"/>
                <a:cs typeface="Minion Pro"/>
              </a:rPr>
              <a:t>: “?, ?.”</a:t>
            </a:r>
            <a:r>
              <a:rPr lang="pl-PL" dirty="0" smtClean="0">
                <a:latin typeface="Minion Pro"/>
                <a:cs typeface="Minion Pro"/>
              </a:rPr>
              <a:t>});</a:t>
            </a:r>
          </a:p>
          <a:p>
            <a:pPr marL="0" indent="0">
              <a:buNone/>
            </a:pPr>
            <a:endParaRPr lang="pl-PL" sz="2800" dirty="0" smtClean="0">
              <a:latin typeface="Minion Pro"/>
              <a:cs typeface="Minion Pro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61884" y="4355816"/>
            <a:ext cx="7693231" cy="2396501"/>
            <a:chOff x="1047477" y="4355816"/>
            <a:chExt cx="7693231" cy="2396501"/>
          </a:xfrm>
        </p:grpSpPr>
        <p:sp>
          <p:nvSpPr>
            <p:cNvPr id="4" name="TextBox 3"/>
            <p:cNvSpPr txBox="1"/>
            <p:nvPr/>
          </p:nvSpPr>
          <p:spPr>
            <a:xfrm>
              <a:off x="2505513" y="4792197"/>
              <a:ext cx="62351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latin typeface="Minion Pro"/>
                  <a:cs typeface="Minion Pro"/>
                </a:rPr>
                <a:t>do at compile-time!</a:t>
              </a:r>
              <a:endParaRPr lang="en-US" sz="4000" b="1" dirty="0">
                <a:latin typeface="Minion Pro"/>
                <a:cs typeface="Minion Pro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1047477" y="4355816"/>
              <a:ext cx="2350414" cy="2396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148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6000" dirty="0" smtClean="0">
                <a:latin typeface="Minion Pro"/>
                <a:cs typeface="Minion Pro"/>
              </a:rPr>
              <a:t>Data Wrangling with Synthesis</a:t>
            </a:r>
            <a:endParaRPr lang="en-US" sz="6000" dirty="0">
              <a:latin typeface="Minion Pro"/>
              <a:cs typeface="Minion Pr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1407" y="1061556"/>
            <a:ext cx="2161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Minion Pro"/>
                <a:cs typeface="Minion Pro"/>
              </a:rPr>
              <a:t>1. </a:t>
            </a:r>
            <a:r>
              <a:rPr lang="en-US" sz="4000" b="1" u="sng" dirty="0" smtClean="0">
                <a:latin typeface="Minion Pro"/>
                <a:cs typeface="Minion Pro"/>
              </a:rPr>
              <a:t>E</a:t>
            </a:r>
            <a:r>
              <a:rPr lang="en-US" sz="4000" dirty="0" smtClean="0">
                <a:latin typeface="Minion Pro"/>
                <a:cs typeface="Minion Pro"/>
              </a:rPr>
              <a:t>xtract</a:t>
            </a:r>
            <a:endParaRPr lang="en-US" sz="4000" dirty="0">
              <a:latin typeface="Minion Pro"/>
              <a:cs typeface="Minion Pro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2311407" y="2488402"/>
            <a:ext cx="2161911" cy="3941957"/>
            <a:chOff x="2311407" y="2488402"/>
            <a:chExt cx="2161911" cy="3941957"/>
          </a:xfrm>
        </p:grpSpPr>
        <p:sp>
          <p:nvSpPr>
            <p:cNvPr id="15" name="Striped Right Arrow 14"/>
            <p:cNvSpPr/>
            <p:nvPr/>
          </p:nvSpPr>
          <p:spPr>
            <a:xfrm rot="16200000">
              <a:off x="1971344" y="3297915"/>
              <a:ext cx="2830969" cy="1211944"/>
            </a:xfrm>
            <a:prstGeom prst="stripedRight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Process 12"/>
            <p:cNvSpPr/>
            <p:nvPr/>
          </p:nvSpPr>
          <p:spPr>
            <a:xfrm>
              <a:off x="2311407" y="5319371"/>
              <a:ext cx="2161911" cy="1110988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3200" dirty="0" smtClean="0">
                  <a:latin typeface="Minion Pro"/>
                  <a:cs typeface="Minion Pro"/>
                </a:rPr>
                <a:t>REGEX</a:t>
              </a:r>
              <a:br>
                <a:rPr lang="en-US" sz="3200" dirty="0" smtClean="0">
                  <a:latin typeface="Minion Pro"/>
                  <a:cs typeface="Minion Pro"/>
                </a:rPr>
              </a:br>
              <a:r>
                <a:rPr lang="en-US" sz="3200" dirty="0" smtClean="0">
                  <a:latin typeface="Minion Pro"/>
                  <a:cs typeface="Minion Pro"/>
                </a:rPr>
                <a:t>synthesizer</a:t>
              </a:r>
              <a:endParaRPr lang="en-US" sz="3200" dirty="0">
                <a:latin typeface="Minion Pro"/>
                <a:cs typeface="Minion Pro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513738" y="1586608"/>
            <a:ext cx="2881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Minion Pro"/>
                <a:cs typeface="Minion Pro"/>
              </a:rPr>
              <a:t>2. </a:t>
            </a:r>
            <a:r>
              <a:rPr lang="en-US" sz="4000" b="1" u="sng" dirty="0" smtClean="0">
                <a:latin typeface="Minion Pro"/>
                <a:cs typeface="Minion Pro"/>
              </a:rPr>
              <a:t>T</a:t>
            </a:r>
            <a:r>
              <a:rPr lang="en-US" sz="4000" dirty="0" smtClean="0">
                <a:latin typeface="Minion Pro"/>
                <a:cs typeface="Minion Pro"/>
              </a:rPr>
              <a:t>ransform</a:t>
            </a:r>
            <a:endParaRPr lang="en-US" sz="4000" dirty="0">
              <a:latin typeface="Minion Pro"/>
              <a:cs typeface="Minion Pr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3397" y="2117838"/>
            <a:ext cx="2436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Minion Pro"/>
                <a:cs typeface="Minion Pro"/>
              </a:rPr>
              <a:t>3. </a:t>
            </a:r>
            <a:r>
              <a:rPr lang="en-US" sz="4000" b="1" u="sng" dirty="0" smtClean="0">
                <a:latin typeface="Minion Pro"/>
                <a:cs typeface="Minion Pro"/>
              </a:rPr>
              <a:t>L</a:t>
            </a:r>
            <a:r>
              <a:rPr lang="en-US" sz="4000" dirty="0" smtClean="0">
                <a:latin typeface="Minion Pro"/>
                <a:cs typeface="Minion Pro"/>
              </a:rPr>
              <a:t>oad</a:t>
            </a:r>
            <a:endParaRPr lang="en-US" sz="4000" dirty="0">
              <a:latin typeface="Minion Pro"/>
              <a:cs typeface="Minion Pro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91522" y="2036875"/>
            <a:ext cx="4381796" cy="2957824"/>
            <a:chOff x="91522" y="2036875"/>
            <a:chExt cx="4381796" cy="2957824"/>
          </a:xfrm>
        </p:grpSpPr>
        <p:sp>
          <p:nvSpPr>
            <p:cNvPr id="5" name="Document 4"/>
            <p:cNvSpPr/>
            <p:nvPr/>
          </p:nvSpPr>
          <p:spPr>
            <a:xfrm>
              <a:off x="91522" y="2036875"/>
              <a:ext cx="1956364" cy="822960"/>
            </a:xfrm>
            <a:prstGeom prst="flowChartDocumen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3200" dirty="0" smtClean="0">
                  <a:latin typeface="Minion Pro"/>
                  <a:cs typeface="Minion Pro"/>
                </a:rPr>
                <a:t>data1.log</a:t>
              </a:r>
              <a:endParaRPr lang="en-US" sz="3200" dirty="0">
                <a:latin typeface="Minion Pro"/>
                <a:cs typeface="Minion Pro"/>
              </a:endParaRPr>
            </a:p>
          </p:txBody>
        </p:sp>
        <p:sp>
          <p:nvSpPr>
            <p:cNvPr id="6" name="Document 5"/>
            <p:cNvSpPr/>
            <p:nvPr/>
          </p:nvSpPr>
          <p:spPr>
            <a:xfrm>
              <a:off x="91522" y="3104307"/>
              <a:ext cx="1956364" cy="822960"/>
            </a:xfrm>
            <a:prstGeom prst="flowChartDocumen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3200" dirty="0" smtClean="0">
                  <a:latin typeface="Minion Pro"/>
                  <a:cs typeface="Minion Pro"/>
                </a:rPr>
                <a:t>data2.csv</a:t>
              </a:r>
              <a:endParaRPr lang="en-US" sz="3200" dirty="0">
                <a:latin typeface="Minion Pro"/>
                <a:cs typeface="Minion Pro"/>
              </a:endParaRPr>
            </a:p>
          </p:txBody>
        </p:sp>
        <p:sp>
          <p:nvSpPr>
            <p:cNvPr id="7" name="Document 6"/>
            <p:cNvSpPr/>
            <p:nvPr/>
          </p:nvSpPr>
          <p:spPr>
            <a:xfrm>
              <a:off x="91522" y="4171739"/>
              <a:ext cx="1956364" cy="822960"/>
            </a:xfrm>
            <a:prstGeom prst="flowChartDocumen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3200" dirty="0" smtClean="0">
                  <a:latin typeface="Minion Pro"/>
                  <a:cs typeface="Minion Pro"/>
                </a:rPr>
                <a:t>data3.doc</a:t>
              </a:r>
              <a:endParaRPr lang="en-US" sz="3200" dirty="0">
                <a:latin typeface="Minion Pro"/>
                <a:cs typeface="Minion Pro"/>
              </a:endParaRPr>
            </a:p>
          </p:txBody>
        </p:sp>
        <p:sp>
          <p:nvSpPr>
            <p:cNvPr id="8" name="Process 7"/>
            <p:cNvSpPr/>
            <p:nvPr/>
          </p:nvSpPr>
          <p:spPr>
            <a:xfrm>
              <a:off x="2311407" y="2128196"/>
              <a:ext cx="2161911" cy="640318"/>
            </a:xfrm>
            <a:prstGeom prst="flowChartProcess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US" sz="3200" dirty="0">
                  <a:latin typeface="Minion Pro"/>
                  <a:cs typeface="Minion Pro"/>
                </a:rPr>
                <a:t>e</a:t>
              </a:r>
              <a:r>
                <a:rPr lang="en-US" sz="3200" dirty="0" smtClean="0">
                  <a:latin typeface="Minion Pro"/>
                  <a:cs typeface="Minion Pro"/>
                </a:rPr>
                <a:t>xtract1.sed</a:t>
              </a:r>
              <a:endParaRPr lang="en-US" sz="3200" dirty="0">
                <a:latin typeface="Minion Pro"/>
                <a:cs typeface="Minion Pro"/>
              </a:endParaRPr>
            </a:p>
          </p:txBody>
        </p:sp>
        <p:sp>
          <p:nvSpPr>
            <p:cNvPr id="9" name="Process 8"/>
            <p:cNvSpPr/>
            <p:nvPr/>
          </p:nvSpPr>
          <p:spPr>
            <a:xfrm>
              <a:off x="2311407" y="3195628"/>
              <a:ext cx="2161911" cy="640318"/>
            </a:xfrm>
            <a:prstGeom prst="flowChartProcess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US" sz="3200" dirty="0">
                  <a:latin typeface="Minion Pro"/>
                  <a:cs typeface="Minion Pro"/>
                </a:rPr>
                <a:t>e</a:t>
              </a:r>
              <a:r>
                <a:rPr lang="en-US" sz="3200" dirty="0" smtClean="0">
                  <a:latin typeface="Minion Pro"/>
                  <a:cs typeface="Minion Pro"/>
                </a:rPr>
                <a:t>xtract2.sed</a:t>
              </a:r>
              <a:endParaRPr lang="en-US" sz="3200" dirty="0">
                <a:latin typeface="Minion Pro"/>
                <a:cs typeface="Minion Pro"/>
              </a:endParaRPr>
            </a:p>
          </p:txBody>
        </p:sp>
        <p:sp>
          <p:nvSpPr>
            <p:cNvPr id="10" name="Process 9"/>
            <p:cNvSpPr/>
            <p:nvPr/>
          </p:nvSpPr>
          <p:spPr>
            <a:xfrm>
              <a:off x="2311407" y="4263060"/>
              <a:ext cx="2161911" cy="640318"/>
            </a:xfrm>
            <a:prstGeom prst="flowChartProcess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US" sz="3200" dirty="0">
                  <a:latin typeface="Minion Pro"/>
                  <a:cs typeface="Minion Pro"/>
                </a:rPr>
                <a:t>e</a:t>
              </a:r>
              <a:r>
                <a:rPr lang="en-US" sz="3200" dirty="0" smtClean="0">
                  <a:latin typeface="Minion Pro"/>
                  <a:cs typeface="Minion Pro"/>
                </a:rPr>
                <a:t>xtract3.sed</a:t>
              </a:r>
              <a:endParaRPr lang="en-US" sz="3200" dirty="0">
                <a:latin typeface="Minion Pro"/>
                <a:cs typeface="Minion Pro"/>
              </a:endParaRPr>
            </a:p>
          </p:txBody>
        </p:sp>
        <p:cxnSp>
          <p:nvCxnSpPr>
            <p:cNvPr id="32" name="Elbow Connector 27"/>
            <p:cNvCxnSpPr>
              <a:stCxn id="5" idx="3"/>
              <a:endCxn id="8" idx="1"/>
            </p:cNvCxnSpPr>
            <p:nvPr/>
          </p:nvCxnSpPr>
          <p:spPr>
            <a:xfrm>
              <a:off x="2047886" y="2448355"/>
              <a:ext cx="263521" cy="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tailEnd type="triangle" w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27"/>
            <p:cNvCxnSpPr>
              <a:stCxn id="6" idx="3"/>
              <a:endCxn id="9" idx="1"/>
            </p:cNvCxnSpPr>
            <p:nvPr/>
          </p:nvCxnSpPr>
          <p:spPr>
            <a:xfrm>
              <a:off x="2047886" y="3515787"/>
              <a:ext cx="263521" cy="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tailEnd type="triangle" w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27"/>
            <p:cNvCxnSpPr>
              <a:stCxn id="7" idx="3"/>
              <a:endCxn id="10" idx="1"/>
            </p:cNvCxnSpPr>
            <p:nvPr/>
          </p:nvCxnSpPr>
          <p:spPr>
            <a:xfrm>
              <a:off x="2047886" y="4583219"/>
              <a:ext cx="263521" cy="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tailEnd type="triangle" w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4675147" y="3604204"/>
            <a:ext cx="4365618" cy="2826156"/>
            <a:chOff x="4675147" y="3604204"/>
            <a:chExt cx="4365618" cy="2826156"/>
          </a:xfrm>
        </p:grpSpPr>
        <p:sp>
          <p:nvSpPr>
            <p:cNvPr id="47" name="Striped Right Arrow 46"/>
            <p:cNvSpPr/>
            <p:nvPr/>
          </p:nvSpPr>
          <p:spPr>
            <a:xfrm rot="16200000">
              <a:off x="4914387" y="3861785"/>
              <a:ext cx="1727105" cy="1211944"/>
            </a:xfrm>
            <a:prstGeom prst="stripedRight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8" name="Striped Right Arrow 47"/>
            <p:cNvSpPr/>
            <p:nvPr/>
          </p:nvSpPr>
          <p:spPr>
            <a:xfrm rot="16200000">
              <a:off x="7137560" y="3873228"/>
              <a:ext cx="1727103" cy="1211944"/>
            </a:xfrm>
            <a:prstGeom prst="stripedRight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Process 44"/>
            <p:cNvSpPr/>
            <p:nvPr/>
          </p:nvSpPr>
          <p:spPr>
            <a:xfrm>
              <a:off x="4675147" y="5319371"/>
              <a:ext cx="2098250" cy="1110988"/>
            </a:xfrm>
            <a:prstGeom prst="flowChartProcess">
              <a:avLst/>
            </a:prstGeom>
            <a:solidFill>
              <a:srgbClr val="3366FF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3200" dirty="0" smtClean="0">
                  <a:solidFill>
                    <a:srgbClr val="FFFFFF"/>
                  </a:solidFill>
                  <a:latin typeface="Minion Pro"/>
                  <a:cs typeface="Minion Pro"/>
                </a:rPr>
                <a:t>SQL</a:t>
              </a:r>
              <a:br>
                <a:rPr lang="en-US" sz="3200" dirty="0" smtClean="0">
                  <a:solidFill>
                    <a:srgbClr val="FFFFFF"/>
                  </a:solidFill>
                  <a:latin typeface="Minion Pro"/>
                  <a:cs typeface="Minion Pro"/>
                </a:rPr>
              </a:br>
              <a:r>
                <a:rPr lang="en-US" sz="3200" dirty="0" smtClean="0">
                  <a:solidFill>
                    <a:srgbClr val="FFFFFF"/>
                  </a:solidFill>
                  <a:latin typeface="Minion Pro"/>
                  <a:cs typeface="Minion Pro"/>
                </a:rPr>
                <a:t>synthesizer</a:t>
              </a:r>
              <a:endParaRPr lang="en-US" sz="3200" dirty="0">
                <a:solidFill>
                  <a:srgbClr val="FFFFFF"/>
                </a:solidFill>
                <a:latin typeface="Minion Pro"/>
                <a:cs typeface="Minion Pro"/>
              </a:endParaRPr>
            </a:p>
          </p:txBody>
        </p:sp>
        <p:sp>
          <p:nvSpPr>
            <p:cNvPr id="46" name="Process 45"/>
            <p:cNvSpPr/>
            <p:nvPr/>
          </p:nvSpPr>
          <p:spPr>
            <a:xfrm>
              <a:off x="6942516" y="5319372"/>
              <a:ext cx="2098249" cy="1110988"/>
            </a:xfrm>
            <a:prstGeom prst="flowChartProcess">
              <a:avLst/>
            </a:prstGeom>
            <a:solidFill>
              <a:srgbClr val="3366FF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3200" dirty="0" smtClean="0">
                  <a:solidFill>
                    <a:srgbClr val="FFFFFF"/>
                  </a:solidFill>
                  <a:latin typeface="Minion Pro"/>
                  <a:cs typeface="Minion Pro"/>
                </a:rPr>
                <a:t>VIZ</a:t>
              </a:r>
              <a:br>
                <a:rPr lang="en-US" sz="3200" dirty="0" smtClean="0">
                  <a:solidFill>
                    <a:srgbClr val="FFFFFF"/>
                  </a:solidFill>
                  <a:latin typeface="Minion Pro"/>
                  <a:cs typeface="Minion Pro"/>
                </a:rPr>
              </a:br>
              <a:r>
                <a:rPr lang="en-US" sz="3200" dirty="0" smtClean="0">
                  <a:solidFill>
                    <a:srgbClr val="FFFFFF"/>
                  </a:solidFill>
                  <a:latin typeface="Minion Pro"/>
                  <a:cs typeface="Minion Pro"/>
                </a:rPr>
                <a:t>synthesizer</a:t>
              </a:r>
              <a:endParaRPr lang="en-US" sz="3200" dirty="0">
                <a:solidFill>
                  <a:srgbClr val="FFFFFF"/>
                </a:solidFill>
                <a:latin typeface="Minion Pro"/>
                <a:cs typeface="Minion Pro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473318" y="2448355"/>
            <a:ext cx="4466071" cy="2134864"/>
            <a:chOff x="4473318" y="2448355"/>
            <a:chExt cx="4466071" cy="2134864"/>
          </a:xfrm>
        </p:grpSpPr>
        <p:sp>
          <p:nvSpPr>
            <p:cNvPr id="18" name="Process 17"/>
            <p:cNvSpPr/>
            <p:nvPr/>
          </p:nvSpPr>
          <p:spPr>
            <a:xfrm>
              <a:off x="4954203" y="3195628"/>
              <a:ext cx="1555559" cy="640318"/>
            </a:xfrm>
            <a:prstGeom prst="flowChartProcess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US" sz="3200" dirty="0" err="1" smtClean="0">
                  <a:latin typeface="Minion Pro"/>
                  <a:cs typeface="Minion Pro"/>
                </a:rPr>
                <a:t>join.sql</a:t>
              </a:r>
              <a:endParaRPr lang="en-US" sz="3200" dirty="0">
                <a:latin typeface="Minion Pro"/>
                <a:cs typeface="Minion Pro"/>
              </a:endParaRPr>
            </a:p>
          </p:txBody>
        </p:sp>
        <p:sp>
          <p:nvSpPr>
            <p:cNvPr id="21" name="Process 20"/>
            <p:cNvSpPr/>
            <p:nvPr/>
          </p:nvSpPr>
          <p:spPr>
            <a:xfrm>
              <a:off x="7043892" y="3195628"/>
              <a:ext cx="1895497" cy="640318"/>
            </a:xfrm>
            <a:prstGeom prst="flowChartProcess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US" sz="3200" dirty="0" err="1">
                  <a:latin typeface="Minion Pro"/>
                  <a:cs typeface="Minion Pro"/>
                </a:rPr>
                <a:t>v</a:t>
              </a:r>
              <a:r>
                <a:rPr lang="en-US" sz="3200" dirty="0" err="1" smtClean="0">
                  <a:latin typeface="Minion Pro"/>
                  <a:cs typeface="Minion Pro"/>
                </a:rPr>
                <a:t>iew.html</a:t>
              </a:r>
              <a:endParaRPr lang="en-US" sz="3200" dirty="0">
                <a:latin typeface="Minion Pro"/>
                <a:cs typeface="Minion Pro"/>
              </a:endParaRPr>
            </a:p>
          </p:txBody>
        </p:sp>
        <p:cxnSp>
          <p:nvCxnSpPr>
            <p:cNvPr id="22" name="Elbow Connector 21"/>
            <p:cNvCxnSpPr>
              <a:stCxn id="8" idx="3"/>
              <a:endCxn id="18" idx="1"/>
            </p:cNvCxnSpPr>
            <p:nvPr/>
          </p:nvCxnSpPr>
          <p:spPr>
            <a:xfrm>
              <a:off x="4473318" y="2448355"/>
              <a:ext cx="480885" cy="1067432"/>
            </a:xfrm>
            <a:prstGeom prst="bentConnector3">
              <a:avLst/>
            </a:prstGeom>
            <a:ln w="38100" cmpd="sng">
              <a:solidFill>
                <a:srgbClr val="3366FF"/>
              </a:solidFill>
              <a:tailEnd type="triangle" w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10" idx="3"/>
              <a:endCxn id="18" idx="1"/>
            </p:cNvCxnSpPr>
            <p:nvPr/>
          </p:nvCxnSpPr>
          <p:spPr>
            <a:xfrm flipV="1">
              <a:off x="4473318" y="3515787"/>
              <a:ext cx="480885" cy="1067432"/>
            </a:xfrm>
            <a:prstGeom prst="bentConnector3">
              <a:avLst>
                <a:gd name="adj1" fmla="val 50000"/>
              </a:avLst>
            </a:prstGeom>
            <a:ln w="38100" cmpd="sng">
              <a:solidFill>
                <a:srgbClr val="3366FF"/>
              </a:solidFill>
              <a:tailEnd type="triangle" w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9" idx="3"/>
              <a:endCxn id="18" idx="1"/>
            </p:cNvCxnSpPr>
            <p:nvPr/>
          </p:nvCxnSpPr>
          <p:spPr>
            <a:xfrm>
              <a:off x="4473318" y="3515787"/>
              <a:ext cx="480885" cy="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tailEnd type="triangle" w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27"/>
            <p:cNvCxnSpPr>
              <a:stCxn id="18" idx="3"/>
              <a:endCxn id="21" idx="1"/>
            </p:cNvCxnSpPr>
            <p:nvPr/>
          </p:nvCxnSpPr>
          <p:spPr>
            <a:xfrm>
              <a:off x="6509762" y="3515787"/>
              <a:ext cx="534130" cy="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tailEnd type="triangle" w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2287978" y="5181085"/>
            <a:ext cx="6187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3366FF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40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301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966" y="400466"/>
            <a:ext cx="5283633" cy="5389144"/>
          </a:xfrm>
          <a:prstGeom prst="rect">
            <a:avLst/>
          </a:prstGeom>
          <a:ln w="57150" cmpd="sng">
            <a:solidFill>
              <a:srgbClr val="8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802497" y="2489471"/>
            <a:ext cx="28466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800000"/>
                </a:solidFill>
                <a:latin typeface="Minion Pro"/>
                <a:cs typeface="Minion Pro"/>
              </a:rPr>
              <a:t>Who </a:t>
            </a:r>
            <a:r>
              <a:rPr lang="en-US" sz="4400" u="sng" dirty="0" smtClean="0">
                <a:solidFill>
                  <a:srgbClr val="800000"/>
                </a:solidFill>
                <a:latin typeface="Minion Pro"/>
                <a:cs typeface="Minion Pro"/>
              </a:rPr>
              <a:t>didn’t</a:t>
            </a:r>
            <a:r>
              <a:rPr lang="en-US" sz="4400" dirty="0" smtClean="0">
                <a:solidFill>
                  <a:srgbClr val="800000"/>
                </a:solidFill>
                <a:latin typeface="Minion Pro"/>
                <a:cs typeface="Minion Pro"/>
              </a:rPr>
              <a:t> </a:t>
            </a:r>
          </a:p>
          <a:p>
            <a:pPr algn="ctr"/>
            <a:r>
              <a:rPr lang="en-US" sz="4400" dirty="0" smtClean="0">
                <a:solidFill>
                  <a:srgbClr val="800000"/>
                </a:solidFill>
                <a:latin typeface="Minion Pro"/>
                <a:cs typeface="Minion Pro"/>
              </a:rPr>
              <a:t>sign up?</a:t>
            </a:r>
            <a:endParaRPr lang="en-US" sz="4400" dirty="0">
              <a:solidFill>
                <a:srgbClr val="800000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3386049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73310" y="4622535"/>
            <a:ext cx="3409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3366FF"/>
                </a:solidFill>
                <a:latin typeface="Minion Pro"/>
                <a:cs typeface="Minion Pro"/>
              </a:rPr>
              <a:t>all </a:t>
            </a:r>
            <a:r>
              <a:rPr lang="en-US" sz="4000" dirty="0" err="1" smtClean="0">
                <a:solidFill>
                  <a:srgbClr val="3366FF"/>
                </a:solidFill>
                <a:latin typeface="Minion Pro"/>
                <a:cs typeface="Minion Pro"/>
              </a:rPr>
              <a:t>advisees.csv</a:t>
            </a:r>
            <a:endParaRPr lang="en-US" sz="4000" dirty="0">
              <a:solidFill>
                <a:srgbClr val="3366FF"/>
              </a:solidFill>
              <a:latin typeface="Minion Pro"/>
              <a:cs typeface="Minion Pro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7102" y="1498892"/>
            <a:ext cx="7406494" cy="3157969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1658905" y="1521775"/>
            <a:ext cx="7104691" cy="3855926"/>
          </a:xfrm>
          <a:custGeom>
            <a:avLst/>
            <a:gdLst>
              <a:gd name="connsiteX0" fmla="*/ 0 w 7104691"/>
              <a:gd name="connsiteY0" fmla="*/ 34325 h 3043550"/>
              <a:gd name="connsiteX1" fmla="*/ 1681787 w 7104691"/>
              <a:gd name="connsiteY1" fmla="*/ 0 h 3043550"/>
              <a:gd name="connsiteX2" fmla="*/ 1693228 w 7104691"/>
              <a:gd name="connsiteY2" fmla="*/ 560654 h 3043550"/>
              <a:gd name="connsiteX3" fmla="*/ 7104691 w 7104691"/>
              <a:gd name="connsiteY3" fmla="*/ 549212 h 3043550"/>
              <a:gd name="connsiteX4" fmla="*/ 7104691 w 7104691"/>
              <a:gd name="connsiteY4" fmla="*/ 3020666 h 3043550"/>
              <a:gd name="connsiteX5" fmla="*/ 11441 w 7104691"/>
              <a:gd name="connsiteY5" fmla="*/ 3043550 h 3043550"/>
              <a:gd name="connsiteX6" fmla="*/ 0 w 7104691"/>
              <a:gd name="connsiteY6" fmla="*/ 34325 h 30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4691" h="3043550">
                <a:moveTo>
                  <a:pt x="0" y="34325"/>
                </a:moveTo>
                <a:lnTo>
                  <a:pt x="1681787" y="0"/>
                </a:lnTo>
                <a:lnTo>
                  <a:pt x="1693228" y="560654"/>
                </a:lnTo>
                <a:lnTo>
                  <a:pt x="7104691" y="549212"/>
                </a:lnTo>
                <a:lnTo>
                  <a:pt x="7104691" y="3020666"/>
                </a:lnTo>
                <a:lnTo>
                  <a:pt x="11441" y="3043550"/>
                </a:lnTo>
                <a:cubicBezTo>
                  <a:pt x="7627" y="2040475"/>
                  <a:pt x="3814" y="1037400"/>
                  <a:pt x="0" y="34325"/>
                </a:cubicBezTo>
                <a:close/>
              </a:path>
            </a:pathLst>
          </a:custGeom>
          <a:noFill/>
          <a:ln w="38100" cmpd="sng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935406" y="1259368"/>
            <a:ext cx="3409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Minion Pro"/>
                <a:cs typeface="Minion Pro"/>
              </a:rPr>
              <a:t>just </a:t>
            </a:r>
            <a:r>
              <a:rPr lang="en-US" sz="4000" dirty="0" err="1" smtClean="0">
                <a:solidFill>
                  <a:srgbClr val="FF0000"/>
                </a:solidFill>
                <a:latin typeface="Minion Pro"/>
                <a:cs typeface="Minion Pro"/>
              </a:rPr>
              <a:t>signups.csv</a:t>
            </a:r>
            <a:endParaRPr lang="en-US" sz="4000" dirty="0">
              <a:solidFill>
                <a:srgbClr val="FF0000"/>
              </a:solidFill>
              <a:latin typeface="Minion Pro"/>
              <a:cs typeface="Minion Pr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69506" y="1259368"/>
            <a:ext cx="4885190" cy="84443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Minion Pro"/>
                <a:cs typeface="Minion Pro"/>
              </a:rPr>
              <a:t>Data Sources to Combine</a:t>
            </a:r>
            <a:endParaRPr lang="en-US" b="1" dirty="0"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2970287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117590" y="270439"/>
            <a:ext cx="4092091" cy="2894805"/>
          </a:xfrm>
          <a:prstGeom prst="rect">
            <a:avLst/>
          </a:prstGeom>
          <a:ln w="28575" cmpd="sng">
            <a:solidFill>
              <a:srgbClr val="008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8929" y="270439"/>
            <a:ext cx="4322859" cy="2894805"/>
          </a:xfrm>
          <a:prstGeom prst="rect">
            <a:avLst/>
          </a:prstGeom>
          <a:ln w="28575" cmpd="sng">
            <a:solidFill>
              <a:srgbClr val="FF0000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106149" y="3165244"/>
            <a:ext cx="4103532" cy="610591"/>
          </a:xfrm>
          <a:prstGeom prst="rect">
            <a:avLst/>
          </a:prstGeom>
          <a:solidFill>
            <a:srgbClr val="008000"/>
          </a:solidFill>
          <a:ln w="28575" cmpd="sng"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FFFFFF"/>
                </a:solidFill>
                <a:latin typeface="Minion Pro"/>
                <a:cs typeface="Minion Pro"/>
              </a:rPr>
              <a:t>Flag</a:t>
            </a:r>
            <a:r>
              <a:rPr lang="en-US" sz="3200" dirty="0" smtClean="0">
                <a:solidFill>
                  <a:srgbClr val="FFFFFF"/>
                </a:solidFill>
                <a:latin typeface="Minion Pro"/>
                <a:cs typeface="Minion Pro"/>
              </a:rPr>
              <a:t> Janice as </a:t>
            </a:r>
            <a:r>
              <a:rPr lang="en-US" sz="3200" b="1" dirty="0" smtClean="0">
                <a:solidFill>
                  <a:srgbClr val="FFFFFF"/>
                </a:solidFill>
                <a:latin typeface="Minion Pro"/>
                <a:cs typeface="Minion Pro"/>
              </a:rPr>
              <a:t>No Show</a:t>
            </a:r>
            <a:endParaRPr lang="en-US" sz="3200" b="1" dirty="0">
              <a:solidFill>
                <a:srgbClr val="FFFFFF"/>
              </a:solidFill>
              <a:latin typeface="Minion Pro"/>
              <a:cs typeface="Minion Pro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38929" y="3165244"/>
            <a:ext cx="4322859" cy="610591"/>
          </a:xfrm>
          <a:prstGeom prst="rect">
            <a:avLst/>
          </a:prstGeom>
          <a:solidFill>
            <a:srgbClr val="800000"/>
          </a:solidFill>
          <a:ln w="28575" cmpd="sng">
            <a:solidFill>
              <a:srgbClr val="8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FF"/>
                </a:solidFill>
                <a:latin typeface="Minion Pro"/>
                <a:cs typeface="Minion Pro"/>
              </a:rPr>
              <a:t>Ignore</a:t>
            </a:r>
            <a:r>
              <a:rPr lang="en-US" sz="3200" dirty="0" smtClean="0">
                <a:solidFill>
                  <a:srgbClr val="FFFFFF"/>
                </a:solidFill>
                <a:latin typeface="Minion Pro"/>
                <a:cs typeface="Minion Pro"/>
              </a:rPr>
              <a:t> Smith </a:t>
            </a:r>
            <a:r>
              <a:rPr lang="en-US" sz="2800" dirty="0" smtClean="0">
                <a:solidFill>
                  <a:srgbClr val="FFFFFF"/>
                </a:solidFill>
                <a:latin typeface="Minion Pro"/>
                <a:cs typeface="Minion Pro"/>
              </a:rPr>
              <a:t>as </a:t>
            </a:r>
            <a:r>
              <a:rPr lang="en-US" sz="2800" b="1" dirty="0" smtClean="0">
                <a:solidFill>
                  <a:srgbClr val="FFFFFF"/>
                </a:solidFill>
                <a:latin typeface="Minion Pro"/>
                <a:cs typeface="Minion Pro"/>
              </a:rPr>
              <a:t>Signed up</a:t>
            </a:r>
            <a:endParaRPr lang="en-US" sz="2800" b="1" dirty="0">
              <a:solidFill>
                <a:srgbClr val="FFFFFF"/>
              </a:solidFill>
              <a:latin typeface="Minion Pro"/>
              <a:cs typeface="Minion Pro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15258" y="4036851"/>
            <a:ext cx="7946530" cy="2212582"/>
            <a:chOff x="458497" y="3844485"/>
            <a:chExt cx="7946530" cy="221258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6638" y="3844485"/>
              <a:ext cx="7298389" cy="2212582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458497" y="4649846"/>
              <a:ext cx="880068" cy="991020"/>
            </a:xfrm>
            <a:prstGeom prst="line">
              <a:avLst/>
            </a:prstGeom>
            <a:ln w="57150" cmpd="sng">
              <a:solidFill>
                <a:srgbClr val="008000"/>
              </a:solidFill>
              <a:tailEnd type="triangle" w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954702" y="4649846"/>
              <a:ext cx="1819076" cy="443954"/>
            </a:xfrm>
            <a:prstGeom prst="line">
              <a:avLst/>
            </a:prstGeom>
            <a:ln w="57150" cmpd="sng">
              <a:solidFill>
                <a:srgbClr val="800000"/>
              </a:solidFill>
              <a:tailEnd type="triangle" w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1441" y="3888105"/>
            <a:ext cx="8489019" cy="954107"/>
            <a:chOff x="11441" y="3888105"/>
            <a:chExt cx="8489019" cy="954107"/>
          </a:xfrm>
        </p:grpSpPr>
        <p:sp>
          <p:nvSpPr>
            <p:cNvPr id="3" name="TextBox 2"/>
            <p:cNvSpPr txBox="1"/>
            <p:nvPr/>
          </p:nvSpPr>
          <p:spPr>
            <a:xfrm>
              <a:off x="6189433" y="3888105"/>
              <a:ext cx="23110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u="sng" dirty="0" smtClean="0">
                  <a:solidFill>
                    <a:srgbClr val="800000"/>
                  </a:solidFill>
                  <a:latin typeface="Minion Pro"/>
                  <a:cs typeface="Minion Pro"/>
                </a:rPr>
                <a:t>Counter Example</a:t>
              </a:r>
              <a:endParaRPr lang="en-US" sz="2800" b="1" u="sng" dirty="0">
                <a:solidFill>
                  <a:srgbClr val="800000"/>
                </a:solidFill>
                <a:latin typeface="Minion Pro"/>
                <a:cs typeface="Minion Pro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41" y="3888105"/>
              <a:ext cx="16809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u="sng" dirty="0" smtClean="0">
                  <a:solidFill>
                    <a:srgbClr val="008000"/>
                  </a:solidFill>
                  <a:latin typeface="Minion Pro"/>
                  <a:cs typeface="Minion Pro"/>
                </a:rPr>
                <a:t>Positive</a:t>
              </a:r>
            </a:p>
            <a:p>
              <a:pPr algn="ctr"/>
              <a:r>
                <a:rPr lang="en-US" sz="2800" b="1" u="sng" dirty="0" smtClean="0">
                  <a:solidFill>
                    <a:srgbClr val="008000"/>
                  </a:solidFill>
                  <a:latin typeface="Minion Pro"/>
                  <a:cs typeface="Minion Pro"/>
                </a:rPr>
                <a:t>Example</a:t>
              </a:r>
              <a:endParaRPr lang="en-US" sz="2800" b="1" u="sng" dirty="0">
                <a:solidFill>
                  <a:srgbClr val="008000"/>
                </a:solidFill>
                <a:latin typeface="Minion Pro"/>
                <a:cs typeface="Minion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18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337" y="1118956"/>
            <a:ext cx="7176077" cy="40053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24044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Minion Pro"/>
                <a:cs typeface="Minion Pro"/>
              </a:rPr>
              <a:t>SQL Synthesis in 0.07s!</a:t>
            </a:r>
            <a:endParaRPr lang="en-US" dirty="0">
              <a:latin typeface="Minion Pro"/>
              <a:cs typeface="Minion Pr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4200" y="1118956"/>
            <a:ext cx="7952704" cy="1239485"/>
          </a:xfrm>
          <a:prstGeom prst="rect">
            <a:avLst/>
          </a:prstGeom>
          <a:noFill/>
          <a:ln w="38100" cmpd="sng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38554" y="1345022"/>
            <a:ext cx="1944923" cy="377584"/>
          </a:xfrm>
          <a:prstGeom prst="rect">
            <a:avLst/>
          </a:prstGeom>
          <a:noFill/>
          <a:ln w="38100" cmpd="sng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5081215"/>
            <a:ext cx="9143999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Minion Pro"/>
                <a:cs typeface="Minion Pro"/>
              </a:rPr>
              <a:t>SMT backend synthesizes generic SQL</a:t>
            </a:r>
            <a:endParaRPr lang="en-US" sz="4000" dirty="0"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1333629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5990401"/>
              </p:ext>
            </p:extLst>
          </p:nvPr>
        </p:nvGraphicFramePr>
        <p:xfrm>
          <a:off x="0" y="938237"/>
          <a:ext cx="9143999" cy="5919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-1" y="33173"/>
            <a:ext cx="914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Minion Pro"/>
                <a:cs typeface="Minion Pro"/>
              </a:rPr>
              <a:t>Synthesis is Coming</a:t>
            </a:r>
            <a:endParaRPr lang="en-US" sz="6000" b="1" dirty="0">
              <a:latin typeface="Minion Pro"/>
              <a:cs typeface="Minion Pro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418650" y="1285884"/>
            <a:ext cx="7367827" cy="110030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48952" y="759243"/>
            <a:ext cx="676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0000"/>
                </a:solidFill>
                <a:latin typeface="Minion Pro"/>
                <a:cs typeface="Minion Pro"/>
              </a:rPr>
              <a:t>median programmer salary</a:t>
            </a:r>
            <a:endParaRPr lang="en-US" sz="4000" b="1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2275999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2009350"/>
              </p:ext>
            </p:extLst>
          </p:nvPr>
        </p:nvGraphicFramePr>
        <p:xfrm>
          <a:off x="0" y="938237"/>
          <a:ext cx="9143999" cy="5919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 rot="21161740">
            <a:off x="1590175" y="1622549"/>
            <a:ext cx="5521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latin typeface="Minion Pro"/>
                <a:cs typeface="Minion Pro"/>
              </a:rPr>
              <a:t>linux</a:t>
            </a:r>
            <a:r>
              <a:rPr lang="en-US" sz="4000" b="1" dirty="0" smtClean="0">
                <a:latin typeface="Minion Pro"/>
                <a:cs typeface="Minion Pro"/>
              </a:rPr>
              <a:t> kernel, K SLOC</a:t>
            </a:r>
            <a:endParaRPr lang="en-US" sz="4000" b="1" dirty="0">
              <a:latin typeface="Minion Pro"/>
              <a:cs typeface="Minion Pr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33173"/>
            <a:ext cx="914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Minion Pro"/>
                <a:cs typeface="Minion Pro"/>
              </a:rPr>
              <a:t>Synthesis is Coming</a:t>
            </a:r>
            <a:endParaRPr lang="en-US" sz="6000" b="1" dirty="0">
              <a:latin typeface="Minion Pro"/>
              <a:cs typeface="Minion Pro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418650" y="1285884"/>
            <a:ext cx="7367827" cy="110030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48952" y="759243"/>
            <a:ext cx="676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0000"/>
                </a:solidFill>
                <a:latin typeface="Minion Pro"/>
                <a:cs typeface="Minion Pro"/>
              </a:rPr>
              <a:t>median programmer salary</a:t>
            </a:r>
            <a:endParaRPr lang="en-US" sz="4000" b="1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2112898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3126" y="1788453"/>
            <a:ext cx="8637748" cy="2982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500" dirty="0" smtClean="0">
                <a:solidFill>
                  <a:srgbClr val="FFFFFF"/>
                </a:solidFill>
                <a:latin typeface="Minion Pro"/>
                <a:cs typeface="Minion Pro"/>
              </a:rPr>
              <a:t>type-level</a:t>
            </a:r>
            <a:br>
              <a:rPr lang="en-US" sz="11500" dirty="0" smtClean="0">
                <a:solidFill>
                  <a:srgbClr val="FFFFFF"/>
                </a:solidFill>
                <a:latin typeface="Minion Pro"/>
                <a:cs typeface="Minion Pro"/>
              </a:rPr>
            </a:br>
            <a:r>
              <a:rPr lang="en-US" sz="11500" dirty="0" smtClean="0">
                <a:solidFill>
                  <a:srgbClr val="FFFFFF"/>
                </a:solidFill>
                <a:latin typeface="Minion Pro"/>
                <a:cs typeface="Minion Pro"/>
              </a:rPr>
              <a:t>computation</a:t>
            </a:r>
          </a:p>
        </p:txBody>
      </p:sp>
    </p:spTree>
    <p:extLst>
      <p:ext uri="{BB962C8B-B14F-4D97-AF65-F5344CB8AC3E}">
        <p14:creationId xmlns:p14="http://schemas.microsoft.com/office/powerpoint/2010/main" val="542126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709746"/>
              </p:ext>
            </p:extLst>
          </p:nvPr>
        </p:nvGraphicFramePr>
        <p:xfrm>
          <a:off x="0" y="938237"/>
          <a:ext cx="9143999" cy="5919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 rot="20076492">
            <a:off x="1090574" y="2898198"/>
            <a:ext cx="4729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8000"/>
                </a:solidFill>
                <a:latin typeface="Minion Pro"/>
                <a:cs typeface="Minion Pro"/>
              </a:rPr>
              <a:t>top supercomputer </a:t>
            </a:r>
          </a:p>
          <a:p>
            <a:pPr algn="ctr"/>
            <a:r>
              <a:rPr lang="en-US" sz="4000" b="1" dirty="0" err="1" smtClean="0">
                <a:solidFill>
                  <a:srgbClr val="008000"/>
                </a:solidFill>
                <a:latin typeface="Minion Pro"/>
                <a:cs typeface="Minion Pro"/>
              </a:rPr>
              <a:t>teraFLOP</a:t>
            </a:r>
            <a:r>
              <a:rPr lang="en-US" sz="4000" b="1" dirty="0" smtClean="0">
                <a:solidFill>
                  <a:srgbClr val="008000"/>
                </a:solidFill>
                <a:latin typeface="Minion Pro"/>
                <a:cs typeface="Minion Pro"/>
              </a:rPr>
              <a:t>/s</a:t>
            </a:r>
            <a:endParaRPr lang="en-US" sz="4000" b="1" dirty="0">
              <a:solidFill>
                <a:srgbClr val="008000"/>
              </a:solidFill>
              <a:latin typeface="Minion Pro"/>
              <a:cs typeface="Minion Pro"/>
            </a:endParaRPr>
          </a:p>
        </p:txBody>
      </p:sp>
      <p:sp>
        <p:nvSpPr>
          <p:cNvPr id="7" name="TextBox 6"/>
          <p:cNvSpPr txBox="1"/>
          <p:nvPr/>
        </p:nvSpPr>
        <p:spPr>
          <a:xfrm rot="21161740">
            <a:off x="1590175" y="1622549"/>
            <a:ext cx="5521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latin typeface="Minion Pro"/>
                <a:cs typeface="Minion Pro"/>
              </a:rPr>
              <a:t>linux</a:t>
            </a:r>
            <a:r>
              <a:rPr lang="en-US" sz="4000" b="1" dirty="0" smtClean="0">
                <a:latin typeface="Minion Pro"/>
                <a:cs typeface="Minion Pro"/>
              </a:rPr>
              <a:t> kernel, K SLOC</a:t>
            </a:r>
            <a:endParaRPr lang="en-US" sz="4000" b="1" dirty="0">
              <a:latin typeface="Minion Pro"/>
              <a:cs typeface="Minion Pr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33173"/>
            <a:ext cx="914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Minion Pro"/>
                <a:cs typeface="Minion Pro"/>
              </a:rPr>
              <a:t>Synthesis is Coming</a:t>
            </a:r>
            <a:endParaRPr lang="en-US" sz="6000" b="1" dirty="0">
              <a:latin typeface="Minion Pro"/>
              <a:cs typeface="Minion Pro"/>
            </a:endParaRPr>
          </a:p>
        </p:txBody>
      </p:sp>
      <p:sp>
        <p:nvSpPr>
          <p:cNvPr id="20" name="Rectangular Callout 19"/>
          <p:cNvSpPr/>
          <p:nvPr/>
        </p:nvSpPr>
        <p:spPr>
          <a:xfrm>
            <a:off x="4817602" y="3970347"/>
            <a:ext cx="4220556" cy="655827"/>
          </a:xfrm>
          <a:prstGeom prst="wedgeRectCallout">
            <a:avLst>
              <a:gd name="adj1" fmla="val 30110"/>
              <a:gd name="adj2" fmla="val -305473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457200" indent="-457200">
              <a:buFont typeface="Zapf Dingbats" charset="0"/>
              <a:buChar char="✔"/>
            </a:pPr>
            <a:r>
              <a:rPr lang="en-US" sz="3200" dirty="0" smtClean="0">
                <a:latin typeface="Minion Pro"/>
                <a:cs typeface="Minion Pro"/>
              </a:rPr>
              <a:t>Brute force</a:t>
            </a:r>
            <a:r>
              <a:rPr lang="en-US" sz="3200" dirty="0">
                <a:latin typeface="Minion Pro"/>
                <a:cs typeface="Minion Pro"/>
              </a:rPr>
              <a:t> </a:t>
            </a:r>
            <a:r>
              <a:rPr lang="en-US" sz="3200" dirty="0" smtClean="0">
                <a:latin typeface="Minion Pro"/>
                <a:cs typeface="Minion Pro"/>
              </a:rPr>
              <a:t>search</a:t>
            </a:r>
            <a:endParaRPr lang="en-US" sz="3200" dirty="0">
              <a:latin typeface="Minion Pro"/>
              <a:cs typeface="Minion Pro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418650" y="1285884"/>
            <a:ext cx="7367827" cy="110030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48952" y="759243"/>
            <a:ext cx="676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0000"/>
                </a:solidFill>
                <a:latin typeface="Minion Pro"/>
                <a:cs typeface="Minion Pro"/>
              </a:rPr>
              <a:t>median programmer salary</a:t>
            </a:r>
            <a:endParaRPr lang="en-US" sz="4000" b="1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3070310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0475670"/>
              </p:ext>
            </p:extLst>
          </p:nvPr>
        </p:nvGraphicFramePr>
        <p:xfrm>
          <a:off x="0" y="938237"/>
          <a:ext cx="9143999" cy="5919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 rot="20076492">
            <a:off x="1090574" y="2898198"/>
            <a:ext cx="4729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8000"/>
                </a:solidFill>
                <a:latin typeface="Minion Pro"/>
                <a:cs typeface="Minion Pro"/>
              </a:rPr>
              <a:t>top supercomputer </a:t>
            </a:r>
          </a:p>
          <a:p>
            <a:pPr algn="ctr"/>
            <a:r>
              <a:rPr lang="en-US" sz="4000" b="1" dirty="0" err="1" smtClean="0">
                <a:solidFill>
                  <a:srgbClr val="008000"/>
                </a:solidFill>
                <a:latin typeface="Minion Pro"/>
                <a:cs typeface="Minion Pro"/>
              </a:rPr>
              <a:t>teraFLOP</a:t>
            </a:r>
            <a:r>
              <a:rPr lang="en-US" sz="4000" b="1" dirty="0" smtClean="0">
                <a:solidFill>
                  <a:srgbClr val="008000"/>
                </a:solidFill>
                <a:latin typeface="Minion Pro"/>
                <a:cs typeface="Minion Pro"/>
              </a:rPr>
              <a:t>/s</a:t>
            </a:r>
            <a:endParaRPr lang="en-US" sz="4000" b="1" dirty="0">
              <a:solidFill>
                <a:srgbClr val="008000"/>
              </a:solidFill>
              <a:latin typeface="Minion Pro"/>
              <a:cs typeface="Minion Pro"/>
            </a:endParaRPr>
          </a:p>
        </p:txBody>
      </p:sp>
      <p:sp>
        <p:nvSpPr>
          <p:cNvPr id="7" name="TextBox 6"/>
          <p:cNvSpPr txBox="1"/>
          <p:nvPr/>
        </p:nvSpPr>
        <p:spPr>
          <a:xfrm rot="21161740">
            <a:off x="1590175" y="1622549"/>
            <a:ext cx="5521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latin typeface="Minion Pro"/>
                <a:cs typeface="Minion Pro"/>
              </a:rPr>
              <a:t>linux</a:t>
            </a:r>
            <a:r>
              <a:rPr lang="en-US" sz="4000" b="1" dirty="0" smtClean="0">
                <a:latin typeface="Minion Pro"/>
                <a:cs typeface="Minion Pro"/>
              </a:rPr>
              <a:t> kernel, K SLOC</a:t>
            </a:r>
            <a:endParaRPr lang="en-US" sz="4000" b="1" dirty="0">
              <a:latin typeface="Minion Pro"/>
              <a:cs typeface="Minion Pr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33173"/>
            <a:ext cx="914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Minion Pro"/>
                <a:cs typeface="Minion Pro"/>
              </a:rPr>
              <a:t>Synthesis is Coming</a:t>
            </a:r>
            <a:endParaRPr lang="en-US" sz="6000" b="1" dirty="0">
              <a:latin typeface="Minion Pro"/>
              <a:cs typeface="Minion Pr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567577" y="2242616"/>
            <a:ext cx="7401952" cy="3661415"/>
          </a:xfrm>
          <a:prstGeom prst="line">
            <a:avLst/>
          </a:prstGeom>
          <a:ln w="57150" cmpd="sng"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0071423">
            <a:off x="2894504" y="4188669"/>
            <a:ext cx="4953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3366FF"/>
                </a:solidFill>
                <a:latin typeface="Minion Pro"/>
                <a:cs typeface="Minion Pro"/>
              </a:rPr>
              <a:t>SAT solver: K variables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7030470" y="4166473"/>
            <a:ext cx="1979246" cy="1519449"/>
          </a:xfrm>
          <a:prstGeom prst="wedgeRectCallout">
            <a:avLst>
              <a:gd name="adj1" fmla="val 18060"/>
              <a:gd name="adj2" fmla="val -142304"/>
            </a:avLst>
          </a:prstGeom>
          <a:solidFill>
            <a:srgbClr val="3366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200" b="1" u="sng" dirty="0" smtClean="0">
                <a:latin typeface="Minion Pro"/>
                <a:cs typeface="Minion Pro"/>
              </a:rPr>
              <a:t>Heuristics</a:t>
            </a:r>
            <a:r>
              <a:rPr lang="en-US" sz="3200" dirty="0" smtClean="0">
                <a:latin typeface="Minion Pro"/>
                <a:cs typeface="Minion Pro"/>
              </a:rPr>
              <a:t/>
            </a:r>
            <a:br>
              <a:rPr lang="en-US" sz="3200" dirty="0" smtClean="0">
                <a:latin typeface="Minion Pro"/>
                <a:cs typeface="Minion Pro"/>
              </a:rPr>
            </a:br>
            <a:r>
              <a:rPr lang="en-US" sz="3200" dirty="0" err="1" smtClean="0">
                <a:latin typeface="Minion Pro"/>
                <a:cs typeface="Minion Pro"/>
              </a:rPr>
              <a:t>inlining</a:t>
            </a:r>
            <a:r>
              <a:rPr lang="en-US" sz="3200" dirty="0" smtClean="0">
                <a:latin typeface="Minion Pro"/>
                <a:cs typeface="Minion Pro"/>
              </a:rPr>
              <a:t>, …</a:t>
            </a:r>
            <a:endParaRPr lang="en-US" sz="3200" dirty="0">
              <a:latin typeface="Minion Pro"/>
              <a:cs typeface="Minion Pr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418650" y="1285884"/>
            <a:ext cx="7367827" cy="110030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48952" y="759243"/>
            <a:ext cx="676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0000"/>
                </a:solidFill>
                <a:latin typeface="Minion Pro"/>
                <a:cs typeface="Minion Pro"/>
              </a:rPr>
              <a:t>median programmer salary</a:t>
            </a:r>
            <a:endParaRPr lang="en-US" sz="4000" b="1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154410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94514"/>
            <a:ext cx="9144000" cy="6007008"/>
          </a:xfrm>
        </p:spPr>
        <p:txBody>
          <a:bodyPr>
            <a:noAutofit/>
          </a:bodyPr>
          <a:lstStyle/>
          <a:p>
            <a:pPr>
              <a:lnSpc>
                <a:spcPct val="60000"/>
              </a:lnSpc>
            </a:pPr>
            <a:r>
              <a:rPr lang="en-US" sz="16000" dirty="0" smtClean="0">
                <a:latin typeface="Avenir Black"/>
                <a:cs typeface="Avenir Black"/>
              </a:rPr>
              <a:t>Thinking </a:t>
            </a:r>
            <a:br>
              <a:rPr lang="en-US" sz="16000" dirty="0" smtClean="0">
                <a:latin typeface="Avenir Black"/>
                <a:cs typeface="Avenir Black"/>
              </a:rPr>
            </a:br>
            <a:r>
              <a:rPr lang="en-US" sz="15000" dirty="0" smtClean="0">
                <a:latin typeface="Avenir Light"/>
                <a:cs typeface="Avenir Light"/>
              </a:rPr>
              <a:t>DSLs</a:t>
            </a:r>
            <a:r>
              <a:rPr lang="en-US" sz="13800" dirty="0" smtClean="0">
                <a:latin typeface="Avenir Light"/>
                <a:cs typeface="Avenir Light"/>
              </a:rPr>
              <a:t> </a:t>
            </a:r>
            <a:r>
              <a:rPr lang="en-US" sz="6600" dirty="0" smtClean="0">
                <a:latin typeface="Avenir Light"/>
                <a:cs typeface="Avenir Light"/>
              </a:rPr>
              <a:t>for </a:t>
            </a:r>
            <a:r>
              <a:rPr lang="en-US" sz="13800" dirty="0" smtClean="0">
                <a:solidFill>
                  <a:srgbClr val="FF0000"/>
                </a:solidFill>
                <a:latin typeface="Avenir Black"/>
                <a:cs typeface="Avenir Black"/>
              </a:rPr>
              <a:t>Massive </a:t>
            </a:r>
            <a:r>
              <a:rPr lang="en-US" sz="13800" dirty="0" smtClean="0">
                <a:solidFill>
                  <a:srgbClr val="FF0000"/>
                </a:solidFill>
                <a:latin typeface="Avenir Next Condensed Regular"/>
                <a:cs typeface="Avenir Next Condensed Regular"/>
              </a:rPr>
              <a:t>Visualization</a:t>
            </a:r>
            <a:endParaRPr lang="en-US" sz="13800" dirty="0">
              <a:solidFill>
                <a:srgbClr val="FF0000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83594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Minion Pro"/>
                <a:cs typeface="Minion Pro"/>
              </a:rPr>
              <a:t>Origins</a:t>
            </a:r>
            <a:endParaRPr lang="en-US" sz="5400" dirty="0">
              <a:latin typeface="Minion Pro"/>
              <a:cs typeface="Minion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832" y="4289884"/>
            <a:ext cx="6098336" cy="105432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 smtClean="0">
                <a:latin typeface="Minion Pro"/>
                <a:cs typeface="Minion Pro"/>
              </a:rPr>
              <a:t>Writing a multicore browser in C++ is a hard way to do a Ph.D.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16547" y="1374103"/>
            <a:ext cx="3741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cap="small" dirty="0" smtClean="0">
                <a:latin typeface="Minion Pro"/>
                <a:cs typeface="Minion Pro"/>
              </a:rPr>
              <a:t>Superconductor</a:t>
            </a:r>
          </a:p>
          <a:p>
            <a:pPr algn="ctr"/>
            <a:r>
              <a:rPr lang="en-US" sz="3600" dirty="0" smtClean="0">
                <a:latin typeface="Minion Pro"/>
                <a:cs typeface="Minion Pro"/>
              </a:rPr>
              <a:t>http://</a:t>
            </a:r>
            <a:r>
              <a:rPr lang="en-US" sz="3600" dirty="0" err="1" smtClean="0">
                <a:latin typeface="Minion Pro"/>
                <a:cs typeface="Minion Pro"/>
              </a:rPr>
              <a:t>sc-lang.com</a:t>
            </a:r>
            <a:endParaRPr lang="en-US" sz="3600" dirty="0">
              <a:latin typeface="Minion Pro"/>
              <a:cs typeface="Minion Pro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072898" y="2837596"/>
            <a:ext cx="1258480" cy="1452290"/>
          </a:xfrm>
          <a:prstGeom prst="line">
            <a:avLst/>
          </a:prstGeom>
          <a:ln w="38100" cmpd="sng">
            <a:solidFill>
              <a:schemeClr val="tx1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447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FBF3-B4C0-8943-A352-9CC9A79AEAB1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99340"/>
            <a:ext cx="7658100" cy="615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37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Minion Pro"/>
                <a:cs typeface="Minion Pro"/>
              </a:rPr>
              <a:t>Why I Care</a:t>
            </a:r>
            <a:endParaRPr lang="en-US" dirty="0">
              <a:latin typeface="Minion Pro"/>
              <a:cs typeface="Minion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02710"/>
            <a:ext cx="8686801" cy="452596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600" dirty="0" smtClean="0">
                <a:latin typeface="Minion Pro"/>
                <a:cs typeface="Minion Pro"/>
              </a:rPr>
              <a:t>Show 2-3 </a:t>
            </a:r>
            <a:r>
              <a:rPr lang="en-US" sz="3600" u="sng" dirty="0" smtClean="0">
                <a:latin typeface="Minion Pro"/>
                <a:cs typeface="Minion Pro"/>
              </a:rPr>
              <a:t>magnitudes</a:t>
            </a:r>
            <a:r>
              <a:rPr lang="en-US" sz="3600" dirty="0" smtClean="0">
                <a:latin typeface="Minion Pro"/>
                <a:cs typeface="Minion Pro"/>
              </a:rPr>
              <a:t> more data</a:t>
            </a:r>
          </a:p>
          <a:p>
            <a:pPr>
              <a:lnSpc>
                <a:spcPct val="200000"/>
              </a:lnSpc>
            </a:pPr>
            <a:r>
              <a:rPr lang="en-US" sz="3600" dirty="0" smtClean="0">
                <a:latin typeface="Minion Pro"/>
                <a:cs typeface="Minion Pro"/>
              </a:rPr>
              <a:t>Explore data with </a:t>
            </a:r>
            <a:r>
              <a:rPr lang="en-US" sz="3600" u="sng" dirty="0" smtClean="0">
                <a:latin typeface="Minion Pro"/>
                <a:cs typeface="Minion Pro"/>
              </a:rPr>
              <a:t>new interactions</a:t>
            </a:r>
          </a:p>
          <a:p>
            <a:pPr>
              <a:lnSpc>
                <a:spcPct val="200000"/>
              </a:lnSpc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Minion Pro"/>
                <a:cs typeface="Minion Pro"/>
              </a:rPr>
              <a:t>Web: programmable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Minion Pro"/>
                <a:cs typeface="Minion Pro"/>
              </a:rPr>
              <a:t>, portable,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Minion Pro"/>
                <a:cs typeface="Minion Pro"/>
              </a:rPr>
              <a:t>shareable, …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Minion Pro"/>
              <a:cs typeface="Minion Pro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sz="3600" dirty="0"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2328437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745191" y="1333913"/>
            <a:ext cx="5372642" cy="3974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292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cap="small" dirty="0" smtClean="0">
                <a:latin typeface="Minion Pro"/>
                <a:cs typeface="Minion Pro"/>
              </a:rPr>
              <a:t>Superconductor</a:t>
            </a:r>
            <a:r>
              <a:rPr lang="en-US" b="1" dirty="0" smtClean="0">
                <a:latin typeface="Minion Pro"/>
                <a:cs typeface="Minion Pro"/>
              </a:rPr>
              <a:t> Architecture: </a:t>
            </a:r>
            <a:br>
              <a:rPr lang="en-US" b="1" dirty="0" smtClean="0">
                <a:latin typeface="Minion Pro"/>
                <a:cs typeface="Minion Pro"/>
              </a:rPr>
            </a:br>
            <a:r>
              <a:rPr lang="en-US" b="1" dirty="0" smtClean="0">
                <a:solidFill>
                  <a:srgbClr val="FF0000"/>
                </a:solidFill>
                <a:latin typeface="Minion Pro"/>
                <a:cs typeface="Minion Pro"/>
              </a:rPr>
              <a:t>Parallel Browser-in-a-Browser</a:t>
            </a:r>
            <a:endParaRPr lang="en-US" b="1" dirty="0">
              <a:solidFill>
                <a:srgbClr val="FF0000"/>
              </a:solidFill>
              <a:latin typeface="Minion Pro"/>
              <a:cs typeface="Minion Pro"/>
            </a:endParaRPr>
          </a:p>
        </p:txBody>
      </p:sp>
      <p:sp>
        <p:nvSpPr>
          <p:cNvPr id="9" name="Document 8"/>
          <p:cNvSpPr/>
          <p:nvPr/>
        </p:nvSpPr>
        <p:spPr>
          <a:xfrm>
            <a:off x="7355403" y="1708500"/>
            <a:ext cx="1728202" cy="1252923"/>
          </a:xfrm>
          <a:prstGeom prst="flowChartDocument">
            <a:avLst/>
          </a:prstGeom>
          <a:ln>
            <a:solidFill>
              <a:srgbClr val="7F7F7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7F7F7F"/>
                </a:solidFill>
              </a:rPr>
              <a:t>HTML data</a:t>
            </a:r>
          </a:p>
          <a:p>
            <a:pPr algn="ctr"/>
            <a:r>
              <a:rPr lang="en-US" sz="2400" dirty="0" smtClean="0">
                <a:solidFill>
                  <a:srgbClr val="7F7F7F"/>
                </a:solidFill>
              </a:rPr>
              <a:t>CSS styling</a:t>
            </a:r>
          </a:p>
          <a:p>
            <a:pPr algn="ctr"/>
            <a:r>
              <a:rPr lang="en-US" sz="2400" dirty="0" smtClean="0">
                <a:solidFill>
                  <a:srgbClr val="7F7F7F"/>
                </a:solidFill>
              </a:rPr>
              <a:t>JS script</a:t>
            </a:r>
            <a:endParaRPr lang="en-US" sz="2400" dirty="0">
              <a:solidFill>
                <a:srgbClr val="7F7F7F"/>
              </a:solidFill>
            </a:endParaRPr>
          </a:p>
        </p:txBody>
      </p:sp>
      <p:sp>
        <p:nvSpPr>
          <p:cNvPr id="10" name="Document 9"/>
          <p:cNvSpPr/>
          <p:nvPr/>
        </p:nvSpPr>
        <p:spPr>
          <a:xfrm>
            <a:off x="7355403" y="4166569"/>
            <a:ext cx="1728202" cy="776593"/>
          </a:xfrm>
          <a:prstGeom prst="flowChartDocument">
            <a:avLst/>
          </a:prstGeom>
          <a:ln>
            <a:solidFill>
              <a:srgbClr val="7F7F7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7F7F7F"/>
                </a:solidFill>
              </a:rPr>
              <a:t>Pixels</a:t>
            </a:r>
            <a:endParaRPr lang="en-US" sz="3200" dirty="0">
              <a:solidFill>
                <a:srgbClr val="7F7F7F"/>
              </a:solidFill>
            </a:endParaRPr>
          </a:p>
        </p:txBody>
      </p:sp>
      <p:cxnSp>
        <p:nvCxnSpPr>
          <p:cNvPr id="12" name="Straight Arrow Connector 11"/>
          <p:cNvCxnSpPr>
            <a:endCxn id="5" idx="3"/>
          </p:cNvCxnSpPr>
          <p:nvPr/>
        </p:nvCxnSpPr>
        <p:spPr>
          <a:xfrm flipH="1">
            <a:off x="6898540" y="1935362"/>
            <a:ext cx="456863" cy="0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183101" y="1657117"/>
            <a:ext cx="1715439" cy="556489"/>
          </a:xfrm>
          <a:prstGeom prst="rect">
            <a:avLst/>
          </a:prstGeom>
          <a:ln>
            <a:solidFill>
              <a:srgbClr val="7F7F7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Parser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83101" y="2506127"/>
            <a:ext cx="1715439" cy="556489"/>
          </a:xfrm>
          <a:prstGeom prst="rect">
            <a:avLst/>
          </a:prstGeom>
          <a:ln>
            <a:solidFill>
              <a:srgbClr val="7F7F7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Selectors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3101" y="3323187"/>
            <a:ext cx="1715439" cy="556489"/>
          </a:xfrm>
          <a:prstGeom prst="rect">
            <a:avLst/>
          </a:prstGeom>
          <a:ln>
            <a:solidFill>
              <a:srgbClr val="7F7F7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Layout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83101" y="4282710"/>
            <a:ext cx="1715439" cy="556489"/>
          </a:xfrm>
          <a:prstGeom prst="rect">
            <a:avLst/>
          </a:prstGeom>
          <a:ln>
            <a:solidFill>
              <a:srgbClr val="7F7F7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Renderer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Straight Arrow Connector 15"/>
          <p:cNvCxnSpPr>
            <a:stCxn id="5" idx="2"/>
            <a:endCxn id="6" idx="0"/>
          </p:cNvCxnSpPr>
          <p:nvPr/>
        </p:nvCxnSpPr>
        <p:spPr>
          <a:xfrm>
            <a:off x="6040821" y="2213606"/>
            <a:ext cx="0" cy="292521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7" idx="0"/>
          </p:cNvCxnSpPr>
          <p:nvPr/>
        </p:nvCxnSpPr>
        <p:spPr>
          <a:xfrm>
            <a:off x="6040821" y="3062616"/>
            <a:ext cx="0" cy="260571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2"/>
            <a:endCxn id="8" idx="0"/>
          </p:cNvCxnSpPr>
          <p:nvPr/>
        </p:nvCxnSpPr>
        <p:spPr>
          <a:xfrm>
            <a:off x="6040821" y="3879676"/>
            <a:ext cx="0" cy="403034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 rot="16200000">
            <a:off x="3515041" y="2369044"/>
            <a:ext cx="2192656" cy="5564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JavaScript VM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7" idx="1"/>
          </p:cNvCxnSpPr>
          <p:nvPr/>
        </p:nvCxnSpPr>
        <p:spPr>
          <a:xfrm flipH="1">
            <a:off x="4889615" y="3601432"/>
            <a:ext cx="293486" cy="18856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6" idx="1"/>
          </p:cNvCxnSpPr>
          <p:nvPr/>
        </p:nvCxnSpPr>
        <p:spPr>
          <a:xfrm>
            <a:off x="4889614" y="2783189"/>
            <a:ext cx="293487" cy="1183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5" idx="1"/>
          </p:cNvCxnSpPr>
          <p:nvPr/>
        </p:nvCxnSpPr>
        <p:spPr>
          <a:xfrm>
            <a:off x="4889613" y="1935362"/>
            <a:ext cx="293488" cy="0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898540" y="4554866"/>
            <a:ext cx="740110" cy="0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oval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932665" y="2378364"/>
            <a:ext cx="2080358" cy="25647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/>
          <p:cNvGrpSpPr/>
          <p:nvPr/>
        </p:nvGrpSpPr>
        <p:grpSpPr>
          <a:xfrm>
            <a:off x="2037579" y="3973101"/>
            <a:ext cx="1805109" cy="866098"/>
            <a:chOff x="2037579" y="3973101"/>
            <a:chExt cx="1805109" cy="866098"/>
          </a:xfrm>
        </p:grpSpPr>
        <p:sp>
          <p:nvSpPr>
            <p:cNvPr id="48" name="Rectangle 47"/>
            <p:cNvSpPr/>
            <p:nvPr/>
          </p:nvSpPr>
          <p:spPr>
            <a:xfrm>
              <a:off x="2037579" y="4282710"/>
              <a:ext cx="1805109" cy="556489"/>
            </a:xfrm>
            <a:prstGeom prst="rect">
              <a:avLst/>
            </a:prstGeom>
            <a:ln>
              <a:solidFill>
                <a:srgbClr val="3366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 smtClean="0">
                  <a:solidFill>
                    <a:srgbClr val="3366FF"/>
                  </a:solidFill>
                </a:rPr>
                <a:t>Renderer.GL</a:t>
              </a:r>
              <a:endParaRPr lang="en-US" sz="2400" b="1" dirty="0">
                <a:solidFill>
                  <a:srgbClr val="3366FF"/>
                </a:solidFill>
              </a:endParaRPr>
            </a:p>
          </p:txBody>
        </p:sp>
        <p:cxnSp>
          <p:nvCxnSpPr>
            <p:cNvPr id="52" name="Straight Arrow Connector 51"/>
            <p:cNvCxnSpPr>
              <a:stCxn id="57" idx="2"/>
              <a:endCxn id="48" idx="0"/>
            </p:cNvCxnSpPr>
            <p:nvPr/>
          </p:nvCxnSpPr>
          <p:spPr>
            <a:xfrm>
              <a:off x="2940134" y="3973101"/>
              <a:ext cx="0" cy="309609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3" name="Group 142"/>
          <p:cNvGrpSpPr/>
          <p:nvPr/>
        </p:nvGrpSpPr>
        <p:grpSpPr>
          <a:xfrm>
            <a:off x="2037579" y="1657117"/>
            <a:ext cx="1805109" cy="849010"/>
            <a:chOff x="2037579" y="1657117"/>
            <a:chExt cx="1805109" cy="849010"/>
          </a:xfrm>
        </p:grpSpPr>
        <p:sp>
          <p:nvSpPr>
            <p:cNvPr id="136" name="Rectangle 135"/>
            <p:cNvSpPr/>
            <p:nvPr/>
          </p:nvSpPr>
          <p:spPr>
            <a:xfrm>
              <a:off x="2037579" y="1657117"/>
              <a:ext cx="1805109" cy="556489"/>
            </a:xfrm>
            <a:prstGeom prst="rect">
              <a:avLst/>
            </a:prstGeom>
            <a:ln>
              <a:solidFill>
                <a:srgbClr val="98480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 smtClean="0">
                  <a:solidFill>
                    <a:srgbClr val="984807"/>
                  </a:solidFill>
                </a:rPr>
                <a:t>Parser.js</a:t>
              </a:r>
              <a:endParaRPr lang="en-US" sz="2400" b="1" dirty="0">
                <a:solidFill>
                  <a:srgbClr val="984807"/>
                </a:solidFill>
              </a:endParaRPr>
            </a:p>
          </p:txBody>
        </p:sp>
        <p:cxnSp>
          <p:nvCxnSpPr>
            <p:cNvPr id="138" name="Straight Arrow Connector 137"/>
            <p:cNvCxnSpPr>
              <a:stCxn id="136" idx="2"/>
            </p:cNvCxnSpPr>
            <p:nvPr/>
          </p:nvCxnSpPr>
          <p:spPr>
            <a:xfrm>
              <a:off x="2940134" y="2213606"/>
              <a:ext cx="0" cy="292521"/>
            </a:xfrm>
            <a:prstGeom prst="straightConnector1">
              <a:avLst/>
            </a:prstGeom>
            <a:ln w="38100" cmpd="sng">
              <a:solidFill>
                <a:srgbClr val="984807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4" name="TextBox 143"/>
          <p:cNvSpPr txBox="1"/>
          <p:nvPr/>
        </p:nvSpPr>
        <p:spPr>
          <a:xfrm>
            <a:off x="7446775" y="1187292"/>
            <a:ext cx="1788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F7F7F"/>
                </a:solidFill>
              </a:rPr>
              <a:t>webpage</a:t>
            </a:r>
            <a:endParaRPr lang="en-US" sz="2800" b="1" dirty="0">
              <a:solidFill>
                <a:srgbClr val="7F7F7F"/>
              </a:solidFill>
            </a:endParaRPr>
          </a:p>
        </p:txBody>
      </p:sp>
      <p:sp>
        <p:nvSpPr>
          <p:cNvPr id="147" name="Slide Number Placeholder 1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F46F-3AA8-DF45-B87A-BD2E618CA5DB}" type="slidenum">
              <a:rPr lang="en-US" smtClean="0"/>
              <a:t>36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37579" y="2506127"/>
            <a:ext cx="1805109" cy="1512982"/>
            <a:chOff x="2037579" y="2506127"/>
            <a:chExt cx="1805109" cy="1512982"/>
          </a:xfrm>
        </p:grpSpPr>
        <p:sp>
          <p:nvSpPr>
            <p:cNvPr id="57" name="Document 56"/>
            <p:cNvSpPr/>
            <p:nvPr/>
          </p:nvSpPr>
          <p:spPr>
            <a:xfrm>
              <a:off x="2037579" y="3323187"/>
              <a:ext cx="1805109" cy="695922"/>
            </a:xfrm>
            <a:prstGeom prst="flowChartDocument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err="1" smtClean="0">
                  <a:solidFill>
                    <a:srgbClr val="008000"/>
                  </a:solidFill>
                </a:rPr>
                <a:t>Layout.CL</a:t>
              </a:r>
              <a:endParaRPr lang="en-US" sz="2800" b="1" dirty="0" smtClean="0">
                <a:solidFill>
                  <a:srgbClr val="008000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037579" y="2506127"/>
              <a:ext cx="1805109" cy="817060"/>
              <a:chOff x="2037579" y="2506127"/>
              <a:chExt cx="1805109" cy="817060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2037579" y="2506127"/>
                <a:ext cx="1805109" cy="556489"/>
              </a:xfrm>
              <a:prstGeom prst="rect">
                <a:avLst/>
              </a:prstGeom>
              <a:ln>
                <a:solidFill>
                  <a:srgbClr val="008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 smtClean="0">
                    <a:solidFill>
                      <a:srgbClr val="008000"/>
                    </a:solidFill>
                  </a:rPr>
                  <a:t>Selectors.CL</a:t>
                </a:r>
                <a:endParaRPr lang="en-US" sz="2400" b="1" dirty="0">
                  <a:solidFill>
                    <a:srgbClr val="008000"/>
                  </a:solidFill>
                </a:endParaRPr>
              </a:p>
            </p:txBody>
          </p:sp>
          <p:cxnSp>
            <p:nvCxnSpPr>
              <p:cNvPr id="51" name="Straight Arrow Connector 50"/>
              <p:cNvCxnSpPr>
                <a:stCxn id="49" idx="2"/>
              </p:cNvCxnSpPr>
              <p:nvPr/>
            </p:nvCxnSpPr>
            <p:spPr>
              <a:xfrm>
                <a:off x="2940134" y="3062616"/>
                <a:ext cx="0" cy="260571"/>
              </a:xfrm>
              <a:prstGeom prst="straightConnector1">
                <a:avLst/>
              </a:prstGeom>
              <a:ln w="38100" cmpd="sng">
                <a:solidFill>
                  <a:srgbClr val="008000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ctangle 53"/>
          <p:cNvSpPr/>
          <p:nvPr/>
        </p:nvSpPr>
        <p:spPr>
          <a:xfrm>
            <a:off x="1040190" y="2724998"/>
            <a:ext cx="892475" cy="497900"/>
          </a:xfrm>
          <a:prstGeom prst="rect">
            <a:avLst/>
          </a:prstGeom>
          <a:solidFill>
            <a:srgbClr val="CCC1DA"/>
          </a:solidFill>
          <a:ln>
            <a:solidFill>
              <a:srgbClr val="66006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b="1" dirty="0" smtClean="0">
                <a:solidFill>
                  <a:srgbClr val="660066"/>
                </a:solidFill>
              </a:rPr>
              <a:t>GPU</a:t>
            </a:r>
            <a:endParaRPr lang="en-US" sz="2400" b="1" dirty="0">
              <a:solidFill>
                <a:srgbClr val="660066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18783" y="1133897"/>
            <a:ext cx="4522883" cy="5114928"/>
            <a:chOff x="118783" y="1133897"/>
            <a:chExt cx="4522883" cy="5114928"/>
          </a:xfrm>
        </p:grpSpPr>
        <p:grpSp>
          <p:nvGrpSpPr>
            <p:cNvPr id="146" name="Group 145"/>
            <p:cNvGrpSpPr/>
            <p:nvPr/>
          </p:nvGrpSpPr>
          <p:grpSpPr>
            <a:xfrm>
              <a:off x="118783" y="1133897"/>
              <a:ext cx="4522883" cy="5114928"/>
              <a:chOff x="118783" y="1133897"/>
              <a:chExt cx="4522883" cy="5114928"/>
            </a:xfrm>
          </p:grpSpPr>
          <p:grpSp>
            <p:nvGrpSpPr>
              <p:cNvPr id="142" name="Group 141"/>
              <p:cNvGrpSpPr/>
              <p:nvPr/>
            </p:nvGrpSpPr>
            <p:grpSpPr>
              <a:xfrm>
                <a:off x="118783" y="1547701"/>
                <a:ext cx="4522883" cy="4701124"/>
                <a:chOff x="118783" y="1547701"/>
                <a:chExt cx="4522883" cy="4701124"/>
              </a:xfrm>
            </p:grpSpPr>
            <p:grpSp>
              <p:nvGrpSpPr>
                <p:cNvPr id="129" name="Group 128"/>
                <p:cNvGrpSpPr/>
                <p:nvPr/>
              </p:nvGrpSpPr>
              <p:grpSpPr>
                <a:xfrm>
                  <a:off x="118783" y="1547701"/>
                  <a:ext cx="4522883" cy="4701124"/>
                  <a:chOff x="118783" y="1547701"/>
                  <a:chExt cx="4522883" cy="4701124"/>
                </a:xfrm>
              </p:grpSpPr>
              <p:sp>
                <p:nvSpPr>
                  <p:cNvPr id="38" name="Document 37"/>
                  <p:cNvSpPr/>
                  <p:nvPr/>
                </p:nvSpPr>
                <p:spPr>
                  <a:xfrm>
                    <a:off x="1187825" y="5418912"/>
                    <a:ext cx="3453841" cy="829913"/>
                  </a:xfrm>
                  <a:prstGeom prst="flowChartDocument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b="1" dirty="0" err="1" smtClean="0">
                        <a:solidFill>
                          <a:srgbClr val="FF0000"/>
                        </a:solidFill>
                      </a:rPr>
                      <a:t>superconductor.js</a:t>
                    </a:r>
                    <a:endParaRPr lang="en-US" sz="32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9" name="Document 38"/>
                  <p:cNvSpPr/>
                  <p:nvPr/>
                </p:nvSpPr>
                <p:spPr>
                  <a:xfrm>
                    <a:off x="1820333" y="1547701"/>
                    <a:ext cx="2301394" cy="3636208"/>
                  </a:xfrm>
                  <a:custGeom>
                    <a:avLst/>
                    <a:gdLst>
                      <a:gd name="connsiteX0" fmla="*/ 0 w 21600"/>
                      <a:gd name="connsiteY0" fmla="*/ 0 h 21600"/>
                      <a:gd name="connsiteX1" fmla="*/ 21600 w 21600"/>
                      <a:gd name="connsiteY1" fmla="*/ 0 h 21600"/>
                      <a:gd name="connsiteX2" fmla="*/ 21600 w 21600"/>
                      <a:gd name="connsiteY2" fmla="*/ 17322 h 21600"/>
                      <a:gd name="connsiteX3" fmla="*/ 0 w 21600"/>
                      <a:gd name="connsiteY3" fmla="*/ 20172 h 21600"/>
                      <a:gd name="connsiteX4" fmla="*/ 0 w 21600"/>
                      <a:gd name="connsiteY4" fmla="*/ 0 h 21600"/>
                      <a:gd name="connsiteX0" fmla="*/ 0 w 21600"/>
                      <a:gd name="connsiteY0" fmla="*/ 0 h 21876"/>
                      <a:gd name="connsiteX1" fmla="*/ 21600 w 21600"/>
                      <a:gd name="connsiteY1" fmla="*/ 0 h 21876"/>
                      <a:gd name="connsiteX2" fmla="*/ 21508 w 21600"/>
                      <a:gd name="connsiteY2" fmla="*/ 20314 h 21876"/>
                      <a:gd name="connsiteX3" fmla="*/ 0 w 21600"/>
                      <a:gd name="connsiteY3" fmla="*/ 20172 h 21876"/>
                      <a:gd name="connsiteX4" fmla="*/ 0 w 21600"/>
                      <a:gd name="connsiteY4" fmla="*/ 0 h 21876"/>
                      <a:gd name="connsiteX0" fmla="*/ 0 w 21600"/>
                      <a:gd name="connsiteY0" fmla="*/ 0 h 23217"/>
                      <a:gd name="connsiteX1" fmla="*/ 21600 w 21600"/>
                      <a:gd name="connsiteY1" fmla="*/ 0 h 23217"/>
                      <a:gd name="connsiteX2" fmla="*/ 21508 w 21600"/>
                      <a:gd name="connsiteY2" fmla="*/ 20314 h 23217"/>
                      <a:gd name="connsiteX3" fmla="*/ 0 w 21600"/>
                      <a:gd name="connsiteY3" fmla="*/ 21878 h 23217"/>
                      <a:gd name="connsiteX4" fmla="*/ 0 w 21600"/>
                      <a:gd name="connsiteY4" fmla="*/ 0 h 23217"/>
                      <a:gd name="connsiteX0" fmla="*/ 0 w 21600"/>
                      <a:gd name="connsiteY0" fmla="*/ 0 h 22591"/>
                      <a:gd name="connsiteX1" fmla="*/ 21600 w 21600"/>
                      <a:gd name="connsiteY1" fmla="*/ 0 h 22591"/>
                      <a:gd name="connsiteX2" fmla="*/ 21508 w 21600"/>
                      <a:gd name="connsiteY2" fmla="*/ 20314 h 22591"/>
                      <a:gd name="connsiteX3" fmla="*/ 0 w 21600"/>
                      <a:gd name="connsiteY3" fmla="*/ 21108 h 22591"/>
                      <a:gd name="connsiteX4" fmla="*/ 0 w 21600"/>
                      <a:gd name="connsiteY4" fmla="*/ 0 h 22591"/>
                      <a:gd name="connsiteX0" fmla="*/ 0 w 21600"/>
                      <a:gd name="connsiteY0" fmla="*/ 0 h 21303"/>
                      <a:gd name="connsiteX1" fmla="*/ 21600 w 21600"/>
                      <a:gd name="connsiteY1" fmla="*/ 0 h 21303"/>
                      <a:gd name="connsiteX2" fmla="*/ 21508 w 21600"/>
                      <a:gd name="connsiteY2" fmla="*/ 20314 h 21303"/>
                      <a:gd name="connsiteX3" fmla="*/ 0 w 21600"/>
                      <a:gd name="connsiteY3" fmla="*/ 21108 h 21303"/>
                      <a:gd name="connsiteX4" fmla="*/ 0 w 21600"/>
                      <a:gd name="connsiteY4" fmla="*/ 0 h 21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600" h="21303">
                        <a:moveTo>
                          <a:pt x="0" y="0"/>
                        </a:moveTo>
                        <a:lnTo>
                          <a:pt x="21600" y="0"/>
                        </a:lnTo>
                        <a:cubicBezTo>
                          <a:pt x="21600" y="5774"/>
                          <a:pt x="21508" y="14540"/>
                          <a:pt x="21508" y="20314"/>
                        </a:cubicBezTo>
                        <a:cubicBezTo>
                          <a:pt x="10708" y="20314"/>
                          <a:pt x="14028" y="21832"/>
                          <a:pt x="0" y="21108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dirty="0">
                      <a:solidFill>
                        <a:srgbClr val="FF0000"/>
                      </a:solidFill>
                    </a:endParaRPr>
                  </a:p>
                </p:txBody>
              </p:sp>
              <p:cxnSp>
                <p:nvCxnSpPr>
                  <p:cNvPr id="58" name="Straight Arrow Connector 57"/>
                  <p:cNvCxnSpPr/>
                  <p:nvPr/>
                </p:nvCxnSpPr>
                <p:spPr>
                  <a:xfrm flipH="1">
                    <a:off x="3842688" y="1935362"/>
                    <a:ext cx="490438" cy="0"/>
                  </a:xfrm>
                  <a:prstGeom prst="straightConnector1">
                    <a:avLst/>
                  </a:prstGeom>
                  <a:ln w="3810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Arrow Connector 66"/>
                  <p:cNvCxnSpPr>
                    <a:stCxn id="38" idx="0"/>
                  </p:cNvCxnSpPr>
                  <p:nvPr/>
                </p:nvCxnSpPr>
                <p:spPr>
                  <a:xfrm flipV="1">
                    <a:off x="2914746" y="4943162"/>
                    <a:ext cx="3810" cy="475750"/>
                  </a:xfrm>
                  <a:prstGeom prst="straightConnector1">
                    <a:avLst/>
                  </a:prstGeom>
                  <a:ln w="28575" cmpd="sng">
                    <a:solidFill>
                      <a:srgbClr val="FF0000"/>
                    </a:solidFill>
                    <a:prstDash val="solid"/>
                    <a:headEnd type="none"/>
                    <a:tailEnd type="oval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Document 108"/>
                  <p:cNvSpPr/>
                  <p:nvPr/>
                </p:nvSpPr>
                <p:spPr>
                  <a:xfrm>
                    <a:off x="118783" y="1657117"/>
                    <a:ext cx="1452806" cy="1053265"/>
                  </a:xfrm>
                  <a:prstGeom prst="flowChartDocument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smtClean="0">
                        <a:solidFill>
                          <a:srgbClr val="FF0000"/>
                        </a:solidFill>
                      </a:rPr>
                      <a:t>data</a:t>
                    </a:r>
                  </a:p>
                  <a:p>
                    <a:pPr algn="ctr"/>
                    <a:r>
                      <a:rPr lang="en-US" sz="2000" dirty="0" smtClean="0">
                        <a:solidFill>
                          <a:srgbClr val="FF0000"/>
                        </a:solidFill>
                      </a:rPr>
                      <a:t>styling</a:t>
                    </a:r>
                  </a:p>
                  <a:p>
                    <a:pPr algn="ctr"/>
                    <a:r>
                      <a:rPr lang="en-US" sz="2000" b="1" u="sng" dirty="0" smtClean="0">
                        <a:solidFill>
                          <a:srgbClr val="FF0000"/>
                        </a:solidFill>
                      </a:rPr>
                      <a:t>widgets</a:t>
                    </a:r>
                    <a:endParaRPr lang="en-US" sz="2000" b="1" u="sng" dirty="0">
                      <a:solidFill>
                        <a:srgbClr val="FF0000"/>
                      </a:solidFill>
                    </a:endParaRPr>
                  </a:p>
                </p:txBody>
              </p:sp>
              <p:cxnSp>
                <p:nvCxnSpPr>
                  <p:cNvPr id="59" name="Straight Arrow Connector 58"/>
                  <p:cNvCxnSpPr/>
                  <p:nvPr/>
                </p:nvCxnSpPr>
                <p:spPr>
                  <a:xfrm flipH="1">
                    <a:off x="3842688" y="2783189"/>
                    <a:ext cx="490438" cy="1183"/>
                  </a:xfrm>
                  <a:prstGeom prst="straightConnector1">
                    <a:avLst/>
                  </a:prstGeom>
                  <a:ln w="3810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0" name="Straight Arrow Connector 139"/>
                <p:cNvCxnSpPr/>
                <p:nvPr/>
              </p:nvCxnSpPr>
              <p:spPr>
                <a:xfrm flipH="1">
                  <a:off x="3842688" y="3554054"/>
                  <a:ext cx="490438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headEnd type="arrow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TextBox 144"/>
              <p:cNvSpPr txBox="1"/>
              <p:nvPr/>
            </p:nvSpPr>
            <p:spPr>
              <a:xfrm>
                <a:off x="164468" y="1133897"/>
                <a:ext cx="17885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rgbClr val="FF0000"/>
                    </a:solidFill>
                  </a:rPr>
                  <a:t>data </a:t>
                </a:r>
                <a:r>
                  <a:rPr lang="en-US" sz="2800" b="1" dirty="0" err="1" smtClean="0">
                    <a:solidFill>
                      <a:srgbClr val="FF0000"/>
                    </a:solidFill>
                  </a:rPr>
                  <a:t>viz</a:t>
                </a:r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62" name="Straight Arrow Connector 61"/>
            <p:cNvCxnSpPr>
              <a:stCxn id="109" idx="3"/>
            </p:cNvCxnSpPr>
            <p:nvPr/>
          </p:nvCxnSpPr>
          <p:spPr>
            <a:xfrm flipV="1">
              <a:off x="1571589" y="2082800"/>
              <a:ext cx="465990" cy="10095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83203" y="1935362"/>
            <a:ext cx="1954376" cy="2625593"/>
            <a:chOff x="83203" y="1935362"/>
            <a:chExt cx="1954376" cy="2625593"/>
          </a:xfrm>
        </p:grpSpPr>
        <p:sp>
          <p:nvSpPr>
            <p:cNvPr id="15" name="TextBox 14"/>
            <p:cNvSpPr txBox="1"/>
            <p:nvPr/>
          </p:nvSpPr>
          <p:spPr>
            <a:xfrm>
              <a:off x="83203" y="3601432"/>
              <a:ext cx="1538265" cy="523220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Compiler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621468" y="1935362"/>
              <a:ext cx="416111" cy="2625593"/>
              <a:chOff x="1621468" y="1935362"/>
              <a:chExt cx="416111" cy="2625593"/>
            </a:xfrm>
          </p:grpSpPr>
          <p:cxnSp>
            <p:nvCxnSpPr>
              <p:cNvPr id="55" name="Straight Arrow Connector 54"/>
              <p:cNvCxnSpPr>
                <a:stCxn id="15" idx="3"/>
                <a:endCxn id="49" idx="1"/>
              </p:cNvCxnSpPr>
              <p:nvPr/>
            </p:nvCxnSpPr>
            <p:spPr>
              <a:xfrm flipV="1">
                <a:off x="1621468" y="2784372"/>
                <a:ext cx="416111" cy="1078670"/>
              </a:xfrm>
              <a:prstGeom prst="bentConnector3">
                <a:avLst>
                  <a:gd name="adj1" fmla="val 50000"/>
                </a:avLst>
              </a:prstGeom>
              <a:ln w="38100" cmpd="sng">
                <a:solidFill>
                  <a:srgbClr val="FF0000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4"/>
              <p:cNvCxnSpPr>
                <a:stCxn id="15" idx="3"/>
                <a:endCxn id="57" idx="1"/>
              </p:cNvCxnSpPr>
              <p:nvPr/>
            </p:nvCxnSpPr>
            <p:spPr>
              <a:xfrm flipV="1">
                <a:off x="1621468" y="3671148"/>
                <a:ext cx="416111" cy="191894"/>
              </a:xfrm>
              <a:prstGeom prst="bentConnector3">
                <a:avLst>
                  <a:gd name="adj1" fmla="val 50000"/>
                </a:avLst>
              </a:prstGeom>
              <a:ln w="38100" cmpd="sng">
                <a:solidFill>
                  <a:srgbClr val="FF0000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4"/>
              <p:cNvCxnSpPr>
                <a:stCxn id="15" idx="3"/>
                <a:endCxn id="136" idx="1"/>
              </p:cNvCxnSpPr>
              <p:nvPr/>
            </p:nvCxnSpPr>
            <p:spPr>
              <a:xfrm flipV="1">
                <a:off x="1621468" y="1935362"/>
                <a:ext cx="416111" cy="1927680"/>
              </a:xfrm>
              <a:prstGeom prst="bentConnector3">
                <a:avLst>
                  <a:gd name="adj1" fmla="val 50000"/>
                </a:avLst>
              </a:prstGeom>
              <a:ln w="38100" cmpd="sng">
                <a:solidFill>
                  <a:srgbClr val="FF0000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54"/>
              <p:cNvCxnSpPr>
                <a:stCxn id="15" idx="3"/>
                <a:endCxn id="48" idx="1"/>
              </p:cNvCxnSpPr>
              <p:nvPr/>
            </p:nvCxnSpPr>
            <p:spPr>
              <a:xfrm>
                <a:off x="1621468" y="3863042"/>
                <a:ext cx="416111" cy="697913"/>
              </a:xfrm>
              <a:prstGeom prst="bentConnector3">
                <a:avLst>
                  <a:gd name="adj1" fmla="val 50000"/>
                </a:avLst>
              </a:prstGeom>
              <a:ln w="38100" cmpd="sng">
                <a:solidFill>
                  <a:srgbClr val="FF0000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/>
            <p:cNvCxnSpPr>
              <a:endCxn id="15" idx="0"/>
            </p:cNvCxnSpPr>
            <p:nvPr/>
          </p:nvCxnSpPr>
          <p:spPr>
            <a:xfrm>
              <a:off x="330200" y="2378364"/>
              <a:ext cx="522136" cy="1223068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9702" y="4224381"/>
            <a:ext cx="1725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>
                <a:solidFill>
                  <a:srgbClr val="660066"/>
                </a:solidFill>
              </a:rPr>
              <a:t>Data </a:t>
            </a:r>
            <a:r>
              <a:rPr lang="en-US" sz="2800" b="1" u="sng" dirty="0" smtClean="0">
                <a:solidFill>
                  <a:srgbClr val="660066"/>
                </a:solidFill>
              </a:rPr>
              <a:t>stays</a:t>
            </a:r>
            <a:br>
              <a:rPr lang="en-US" sz="2800" b="1" u="sng" dirty="0" smtClean="0">
                <a:solidFill>
                  <a:srgbClr val="660066"/>
                </a:solidFill>
              </a:rPr>
            </a:br>
            <a:r>
              <a:rPr lang="en-US" sz="2800" b="1" u="sng" dirty="0" smtClean="0">
                <a:solidFill>
                  <a:srgbClr val="660066"/>
                </a:solidFill>
              </a:rPr>
              <a:t>on GPU!</a:t>
            </a:r>
            <a:endParaRPr lang="en-US" sz="2800" b="1" u="sng" dirty="0">
              <a:solidFill>
                <a:srgbClr val="66006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1891" y="812341"/>
            <a:ext cx="5654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175411" y="1267196"/>
            <a:ext cx="1576557" cy="497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multicore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6" name="Rectangular Callout 65"/>
          <p:cNvSpPr/>
          <p:nvPr/>
        </p:nvSpPr>
        <p:spPr>
          <a:xfrm>
            <a:off x="4121727" y="2107624"/>
            <a:ext cx="4961877" cy="1457802"/>
          </a:xfrm>
          <a:prstGeom prst="wedgeRectCallout">
            <a:avLst>
              <a:gd name="adj1" fmla="val -56128"/>
              <a:gd name="adj2" fmla="val 4412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3600" dirty="0" smtClean="0">
                <a:latin typeface="Minion Pro"/>
                <a:cs typeface="Minion Pro"/>
              </a:rPr>
              <a:t>Parallel DSLs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 smtClean="0">
                <a:latin typeface="Minion Pro"/>
                <a:cs typeface="Minion Pro"/>
              </a:rPr>
              <a:t>Synthesis in layout DSL</a:t>
            </a:r>
            <a:endParaRPr lang="en-US" sz="3600" dirty="0"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1466862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4" grpId="0" animBg="1"/>
      <p:bldP spid="11" grpId="0"/>
      <p:bldP spid="64" grpId="0" animBg="1"/>
      <p:bldP spid="6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0688" y="1691781"/>
            <a:ext cx="6834815" cy="15809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l"/>
            <a:r>
              <a:rPr lang="en-US" sz="2400" dirty="0" err="1" smtClean="0">
                <a:solidFill>
                  <a:srgbClr val="008000"/>
                </a:solidFill>
                <a:effectLst/>
                <a:latin typeface="Courier"/>
                <a:cs typeface="Courier"/>
              </a:rPr>
              <a:t>HBox</a:t>
            </a:r>
            <a:r>
              <a:rPr lang="en-US" sz="2400" dirty="0" smtClean="0">
                <a:solidFill>
                  <a:srgbClr val="008000"/>
                </a:solidFill>
                <a:effectLst/>
                <a:latin typeface="Courier"/>
                <a:cs typeface="Courier"/>
              </a:rPr>
              <a:t> {</a:t>
            </a:r>
            <a:endParaRPr lang="en-US" sz="2400" dirty="0">
              <a:solidFill>
                <a:schemeClr val="accent1"/>
              </a:solidFill>
              <a:latin typeface="Courier"/>
              <a:cs typeface="Courier"/>
              <a:sym typeface="Wingdings"/>
            </a:endParaRPr>
          </a:p>
          <a:p>
            <a:pPr algn="l"/>
            <a:endParaRPr lang="en-US" sz="2400" dirty="0" smtClean="0">
              <a:solidFill>
                <a:schemeClr val="accent1"/>
              </a:solidFill>
              <a:effectLst/>
              <a:latin typeface="Courier"/>
              <a:cs typeface="Courier"/>
              <a:sym typeface="Wingdings"/>
            </a:endParaRPr>
          </a:p>
          <a:p>
            <a:pPr algn="l"/>
            <a:endParaRPr lang="en-US" sz="2400" dirty="0">
              <a:solidFill>
                <a:schemeClr val="accent1"/>
              </a:solidFill>
              <a:effectLst/>
              <a:latin typeface="Courier"/>
              <a:cs typeface="Courier"/>
              <a:sym typeface="Wingdings"/>
            </a:endParaRPr>
          </a:p>
          <a:p>
            <a:pPr algn="l"/>
            <a:endParaRPr lang="en-US" sz="2400" dirty="0" smtClean="0">
              <a:solidFill>
                <a:schemeClr val="accent1"/>
              </a:solidFill>
              <a:effectLst/>
              <a:latin typeface="Courier"/>
              <a:cs typeface="Courier"/>
            </a:endParaRPr>
          </a:p>
          <a:p>
            <a:pPr algn="l"/>
            <a:endParaRPr lang="en-US" sz="24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algn="l"/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algn="l"/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  </a:t>
            </a:r>
            <a:r>
              <a:rPr lang="en-US" sz="2400" dirty="0" smtClean="0">
                <a:solidFill>
                  <a:srgbClr val="FF0000"/>
                </a:solidFill>
                <a:effectLst/>
                <a:latin typeface="Courier"/>
                <a:cs typeface="Courier"/>
              </a:rPr>
              <a:t>w</a:t>
            </a:r>
            <a:r>
              <a:rPr lang="en-US" sz="2400" dirty="0" smtClean="0">
                <a:effectLst/>
                <a:latin typeface="Courier"/>
                <a:cs typeface="Courier"/>
              </a:rPr>
              <a:t> := </a:t>
            </a:r>
            <a:r>
              <a:rPr lang="en-US" sz="2400" dirty="0" err="1" smtClean="0">
                <a:solidFill>
                  <a:srgbClr val="FF0000"/>
                </a:solidFill>
                <a:effectLst/>
                <a:latin typeface="Courier"/>
                <a:cs typeface="Courier"/>
              </a:rPr>
              <a:t>left.w</a:t>
            </a:r>
            <a:r>
              <a:rPr lang="en-US" sz="2400" dirty="0" smtClean="0">
                <a:effectLst/>
                <a:latin typeface="Courier"/>
                <a:cs typeface="Courier"/>
              </a:rPr>
              <a:t> + </a:t>
            </a:r>
            <a:r>
              <a:rPr lang="en-US" sz="2400" dirty="0" err="1" smtClean="0">
                <a:solidFill>
                  <a:srgbClr val="4F81BD"/>
                </a:solidFill>
                <a:effectLst/>
                <a:latin typeface="Courier"/>
                <a:cs typeface="Courier"/>
              </a:rPr>
              <a:t>right.w</a:t>
            </a:r>
            <a:endParaRPr lang="en-US" sz="2400" dirty="0" smtClean="0">
              <a:latin typeface="Courier"/>
              <a:cs typeface="Courier"/>
            </a:endParaRPr>
          </a:p>
          <a:p>
            <a:pPr algn="l"/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…</a:t>
            </a:r>
            <a:endParaRPr lang="en-US" sz="2400" dirty="0" smtClean="0">
              <a:effectLst/>
              <a:latin typeface="Courier"/>
              <a:cs typeface="Courier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660559" y="1491487"/>
            <a:ext cx="3320112" cy="4930736"/>
            <a:chOff x="5755809" y="1799492"/>
            <a:chExt cx="3320112" cy="4930736"/>
          </a:xfrm>
        </p:grpSpPr>
        <p:grpSp>
          <p:nvGrpSpPr>
            <p:cNvPr id="314" name="Group 313"/>
            <p:cNvGrpSpPr/>
            <p:nvPr/>
          </p:nvGrpSpPr>
          <p:grpSpPr>
            <a:xfrm>
              <a:off x="5755809" y="1799492"/>
              <a:ext cx="3187881" cy="4930736"/>
              <a:chOff x="5755809" y="1799492"/>
              <a:chExt cx="3187881" cy="4930736"/>
            </a:xfrm>
          </p:grpSpPr>
          <p:grpSp>
            <p:nvGrpSpPr>
              <p:cNvPr id="315" name="Group 314"/>
              <p:cNvGrpSpPr/>
              <p:nvPr/>
            </p:nvGrpSpPr>
            <p:grpSpPr>
              <a:xfrm>
                <a:off x="5799014" y="6247979"/>
                <a:ext cx="3144676" cy="482249"/>
                <a:chOff x="5799014" y="6247979"/>
                <a:chExt cx="3144676" cy="482249"/>
              </a:xfrm>
            </p:grpSpPr>
            <p:grpSp>
              <p:nvGrpSpPr>
                <p:cNvPr id="326" name="Group 325"/>
                <p:cNvGrpSpPr/>
                <p:nvPr/>
              </p:nvGrpSpPr>
              <p:grpSpPr>
                <a:xfrm>
                  <a:off x="5799014" y="6247979"/>
                  <a:ext cx="1357927" cy="467672"/>
                  <a:chOff x="3219495" y="5913259"/>
                  <a:chExt cx="1357927" cy="467672"/>
                </a:xfrm>
              </p:grpSpPr>
              <p:sp>
                <p:nvSpPr>
                  <p:cNvPr id="330" name="TextBox 329"/>
                  <p:cNvSpPr txBox="1"/>
                  <p:nvPr/>
                </p:nvSpPr>
                <p:spPr>
                  <a:xfrm>
                    <a:off x="4001044" y="5913259"/>
                    <a:ext cx="57637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 smtClean="0">
                        <a:solidFill>
                          <a:srgbClr val="FF0000"/>
                        </a:solidFill>
                        <a:effectLst/>
                      </a:rPr>
                      <a:t>x</a:t>
                    </a:r>
                    <a:endParaRPr lang="en-US" sz="2400" dirty="0">
                      <a:solidFill>
                        <a:srgbClr val="FF0000"/>
                      </a:solidFill>
                      <a:effectLst/>
                    </a:endParaRPr>
                  </a:p>
                </p:txBody>
              </p:sp>
              <p:sp>
                <p:nvSpPr>
                  <p:cNvPr id="331" name="TextBox 330"/>
                  <p:cNvSpPr txBox="1"/>
                  <p:nvPr/>
                </p:nvSpPr>
                <p:spPr>
                  <a:xfrm>
                    <a:off x="3219495" y="5919266"/>
                    <a:ext cx="56661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 smtClean="0">
                        <a:solidFill>
                          <a:srgbClr val="FF0000"/>
                        </a:solidFill>
                        <a:effectLst/>
                      </a:rPr>
                      <a:t>y</a:t>
                    </a:r>
                    <a:endParaRPr lang="en-US" sz="2400" dirty="0">
                      <a:solidFill>
                        <a:srgbClr val="FF0000"/>
                      </a:solidFill>
                      <a:effectLst/>
                    </a:endParaRPr>
                  </a:p>
                </p:txBody>
              </p:sp>
            </p:grpSp>
            <p:grpSp>
              <p:nvGrpSpPr>
                <p:cNvPr id="327" name="Group 326"/>
                <p:cNvGrpSpPr/>
                <p:nvPr/>
              </p:nvGrpSpPr>
              <p:grpSpPr>
                <a:xfrm>
                  <a:off x="7654679" y="6262556"/>
                  <a:ext cx="1289011" cy="467672"/>
                  <a:chOff x="3219495" y="5913259"/>
                  <a:chExt cx="1289011" cy="467672"/>
                </a:xfrm>
              </p:grpSpPr>
              <p:sp>
                <p:nvSpPr>
                  <p:cNvPr id="328" name="TextBox 327"/>
                  <p:cNvSpPr txBox="1"/>
                  <p:nvPr/>
                </p:nvSpPr>
                <p:spPr>
                  <a:xfrm>
                    <a:off x="4100859" y="5913259"/>
                    <a:ext cx="40764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 smtClean="0">
                        <a:solidFill>
                          <a:srgbClr val="FF0000"/>
                        </a:solidFill>
                        <a:effectLst/>
                      </a:rPr>
                      <a:t>x</a:t>
                    </a:r>
                    <a:endParaRPr lang="en-US" sz="2400" dirty="0">
                      <a:solidFill>
                        <a:srgbClr val="FF0000"/>
                      </a:solidFill>
                      <a:effectLst/>
                    </a:endParaRPr>
                  </a:p>
                </p:txBody>
              </p:sp>
              <p:sp>
                <p:nvSpPr>
                  <p:cNvPr id="329" name="TextBox 328"/>
                  <p:cNvSpPr txBox="1"/>
                  <p:nvPr/>
                </p:nvSpPr>
                <p:spPr>
                  <a:xfrm>
                    <a:off x="3219495" y="5919266"/>
                    <a:ext cx="56661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 smtClean="0">
                        <a:solidFill>
                          <a:srgbClr val="FF0000"/>
                        </a:solidFill>
                        <a:effectLst/>
                      </a:rPr>
                      <a:t>y</a:t>
                    </a:r>
                    <a:endParaRPr lang="en-US" sz="2400" dirty="0">
                      <a:solidFill>
                        <a:srgbClr val="FF0000"/>
                      </a:solidFill>
                      <a:effectLst/>
                    </a:endParaRPr>
                  </a:p>
                </p:txBody>
              </p:sp>
            </p:grpSp>
          </p:grpSp>
          <p:grpSp>
            <p:nvGrpSpPr>
              <p:cNvPr id="316" name="Group 315"/>
              <p:cNvGrpSpPr/>
              <p:nvPr/>
            </p:nvGrpSpPr>
            <p:grpSpPr>
              <a:xfrm>
                <a:off x="5755809" y="3073395"/>
                <a:ext cx="2517077" cy="2440917"/>
                <a:chOff x="5726201" y="3083165"/>
                <a:chExt cx="2517077" cy="2440917"/>
              </a:xfrm>
            </p:grpSpPr>
            <p:sp>
              <p:nvSpPr>
                <p:cNvPr id="323" name="TextBox 322"/>
                <p:cNvSpPr txBox="1"/>
                <p:nvPr/>
              </p:nvSpPr>
              <p:spPr>
                <a:xfrm>
                  <a:off x="7676663" y="5058509"/>
                  <a:ext cx="56661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smtClean="0">
                      <a:solidFill>
                        <a:srgbClr val="FF0000"/>
                      </a:solidFill>
                      <a:effectLst/>
                    </a:rPr>
                    <a:t>y</a:t>
                  </a:r>
                  <a:endParaRPr lang="en-US" sz="2400" dirty="0">
                    <a:solidFill>
                      <a:srgbClr val="FF0000"/>
                    </a:solidFill>
                    <a:effectLst/>
                  </a:endParaRPr>
                </a:p>
              </p:txBody>
            </p:sp>
            <p:sp>
              <p:nvSpPr>
                <p:cNvPr id="324" name="TextBox 323"/>
                <p:cNvSpPr txBox="1"/>
                <p:nvPr/>
              </p:nvSpPr>
              <p:spPr>
                <a:xfrm>
                  <a:off x="7649313" y="3083165"/>
                  <a:ext cx="56661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smtClean="0">
                      <a:solidFill>
                        <a:srgbClr val="FF0000"/>
                      </a:solidFill>
                      <a:effectLst/>
                    </a:rPr>
                    <a:t>y</a:t>
                  </a:r>
                  <a:endParaRPr lang="en-US" sz="2400" dirty="0">
                    <a:solidFill>
                      <a:srgbClr val="FF0000"/>
                    </a:solidFill>
                    <a:effectLst/>
                  </a:endParaRPr>
                </a:p>
              </p:txBody>
            </p:sp>
            <p:sp>
              <p:nvSpPr>
                <p:cNvPr id="325" name="TextBox 324"/>
                <p:cNvSpPr txBox="1"/>
                <p:nvPr/>
              </p:nvSpPr>
              <p:spPr>
                <a:xfrm>
                  <a:off x="5726201" y="5062417"/>
                  <a:ext cx="56661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smtClean="0">
                      <a:solidFill>
                        <a:srgbClr val="FF0000"/>
                      </a:solidFill>
                      <a:effectLst/>
                    </a:rPr>
                    <a:t>y</a:t>
                  </a:r>
                  <a:endParaRPr lang="en-US" sz="2400" dirty="0">
                    <a:solidFill>
                      <a:srgbClr val="FF0000"/>
                    </a:solidFill>
                    <a:effectLst/>
                  </a:endParaRPr>
                </a:p>
              </p:txBody>
            </p:sp>
          </p:grpSp>
          <p:grpSp>
            <p:nvGrpSpPr>
              <p:cNvPr id="317" name="Group 316"/>
              <p:cNvGrpSpPr/>
              <p:nvPr/>
            </p:nvGrpSpPr>
            <p:grpSpPr>
              <a:xfrm>
                <a:off x="7933007" y="1799492"/>
                <a:ext cx="900718" cy="1741437"/>
                <a:chOff x="7893553" y="1809260"/>
                <a:chExt cx="900718" cy="1741437"/>
              </a:xfrm>
            </p:grpSpPr>
            <p:sp>
              <p:nvSpPr>
                <p:cNvPr id="318" name="TextBox 317"/>
                <p:cNvSpPr txBox="1"/>
                <p:nvPr/>
              </p:nvSpPr>
              <p:spPr>
                <a:xfrm>
                  <a:off x="7893553" y="3083169"/>
                  <a:ext cx="57637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smtClean="0">
                      <a:solidFill>
                        <a:srgbClr val="FF0000"/>
                      </a:solidFill>
                      <a:effectLst/>
                    </a:rPr>
                    <a:t>w</a:t>
                  </a:r>
                  <a:endParaRPr lang="en-US" sz="2400" dirty="0">
                    <a:solidFill>
                      <a:srgbClr val="FF0000"/>
                    </a:solidFill>
                    <a:effectLst/>
                  </a:endParaRPr>
                </a:p>
              </p:txBody>
            </p:sp>
            <p:grpSp>
              <p:nvGrpSpPr>
                <p:cNvPr id="319" name="Group 318"/>
                <p:cNvGrpSpPr/>
                <p:nvPr/>
              </p:nvGrpSpPr>
              <p:grpSpPr>
                <a:xfrm>
                  <a:off x="7918954" y="1809260"/>
                  <a:ext cx="875317" cy="1741437"/>
                  <a:chOff x="7918954" y="1809260"/>
                  <a:chExt cx="875317" cy="1741437"/>
                </a:xfrm>
              </p:grpSpPr>
              <p:sp>
                <p:nvSpPr>
                  <p:cNvPr id="320" name="TextBox 319"/>
                  <p:cNvSpPr txBox="1"/>
                  <p:nvPr/>
                </p:nvSpPr>
                <p:spPr>
                  <a:xfrm>
                    <a:off x="8202337" y="3089032"/>
                    <a:ext cx="57637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rgbClr val="FF0000"/>
                        </a:solidFill>
                        <a:effectLst/>
                      </a:rPr>
                      <a:t>h</a:t>
                    </a:r>
                  </a:p>
                </p:txBody>
              </p:sp>
              <p:sp>
                <p:nvSpPr>
                  <p:cNvPr id="321" name="TextBox 320"/>
                  <p:cNvSpPr txBox="1"/>
                  <p:nvPr/>
                </p:nvSpPr>
                <p:spPr>
                  <a:xfrm>
                    <a:off x="7918954" y="1809260"/>
                    <a:ext cx="57637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 smtClean="0">
                        <a:solidFill>
                          <a:srgbClr val="FF0000"/>
                        </a:solidFill>
                        <a:effectLst/>
                      </a:rPr>
                      <a:t>w</a:t>
                    </a:r>
                    <a:endParaRPr lang="en-US" sz="2400" dirty="0">
                      <a:solidFill>
                        <a:srgbClr val="FF0000"/>
                      </a:solidFill>
                      <a:effectLst/>
                    </a:endParaRPr>
                  </a:p>
                </p:txBody>
              </p:sp>
              <p:sp>
                <p:nvSpPr>
                  <p:cNvPr id="322" name="TextBox 321"/>
                  <p:cNvSpPr txBox="1"/>
                  <p:nvPr/>
                </p:nvSpPr>
                <p:spPr>
                  <a:xfrm>
                    <a:off x="8217893" y="1815123"/>
                    <a:ext cx="57637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rgbClr val="FF0000"/>
                        </a:solidFill>
                        <a:effectLst/>
                      </a:rPr>
                      <a:t>h</a:t>
                    </a:r>
                  </a:p>
                </p:txBody>
              </p:sp>
            </p:grpSp>
          </p:grpSp>
        </p:grpSp>
        <p:grpSp>
          <p:nvGrpSpPr>
            <p:cNvPr id="332" name="Group 331"/>
            <p:cNvGrpSpPr/>
            <p:nvPr/>
          </p:nvGrpSpPr>
          <p:grpSpPr>
            <a:xfrm>
              <a:off x="6616261" y="3067391"/>
              <a:ext cx="2459660" cy="2462405"/>
              <a:chOff x="6576881" y="3067391"/>
              <a:chExt cx="2459660" cy="2462405"/>
            </a:xfrm>
          </p:grpSpPr>
          <p:sp>
            <p:nvSpPr>
              <p:cNvPr id="333" name="TextBox 332"/>
              <p:cNvSpPr txBox="1"/>
              <p:nvPr/>
            </p:nvSpPr>
            <p:spPr>
              <a:xfrm>
                <a:off x="6576881" y="5068131"/>
                <a:ext cx="57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  <a:effectLst/>
                  </a:rPr>
                  <a:t>x</a:t>
                </a:r>
                <a:endParaRPr lang="en-US" sz="2400" dirty="0">
                  <a:solidFill>
                    <a:srgbClr val="FF0000"/>
                  </a:solidFill>
                  <a:effectLst/>
                </a:endParaRPr>
              </a:p>
            </p:txBody>
          </p:sp>
          <p:sp>
            <p:nvSpPr>
              <p:cNvPr id="334" name="TextBox 333"/>
              <p:cNvSpPr txBox="1"/>
              <p:nvPr/>
            </p:nvSpPr>
            <p:spPr>
              <a:xfrm>
                <a:off x="8460163" y="5034914"/>
                <a:ext cx="57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  <a:effectLst/>
                  </a:rPr>
                  <a:t>x</a:t>
                </a:r>
                <a:endParaRPr lang="en-US" sz="2400" dirty="0">
                  <a:solidFill>
                    <a:srgbClr val="FF0000"/>
                  </a:solidFill>
                  <a:effectLst/>
                </a:endParaRPr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8449662" y="3067391"/>
                <a:ext cx="57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  <a:effectLst/>
                  </a:rPr>
                  <a:t>x</a:t>
                </a:r>
                <a:endParaRPr lang="en-US" sz="2400" dirty="0">
                  <a:solidFill>
                    <a:srgbClr val="FF0000"/>
                  </a:solidFill>
                  <a:effectLst/>
                </a:endParaRPr>
              </a:p>
            </p:txBody>
          </p:sp>
        </p:grpSp>
        <p:sp>
          <p:nvSpPr>
            <p:cNvPr id="336" name="TextBox 335"/>
            <p:cNvSpPr txBox="1"/>
            <p:nvPr/>
          </p:nvSpPr>
          <p:spPr>
            <a:xfrm>
              <a:off x="6395115" y="5072194"/>
              <a:ext cx="346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effectLst/>
                </a:rPr>
                <a:t>h</a:t>
              </a:r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6023571" y="5056486"/>
              <a:ext cx="5763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effectLst/>
                </a:rPr>
                <a:t>w</a:t>
              </a:r>
              <a:endParaRPr lang="en-US" sz="2400" dirty="0">
                <a:solidFill>
                  <a:srgbClr val="FF0000"/>
                </a:solidFill>
                <a:effectLst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797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Minion Pro"/>
                <a:cs typeface="Minion Pro"/>
              </a:rPr>
              <a:t>Layout DSL: </a:t>
            </a:r>
            <a:r>
              <a:rPr lang="en-US" b="1" u="sng" dirty="0" smtClean="0">
                <a:latin typeface="Minion Pro"/>
                <a:cs typeface="Minion Pro"/>
              </a:rPr>
              <a:t>F</a:t>
            </a:r>
            <a:r>
              <a:rPr lang="en-US" b="1" dirty="0" smtClean="0">
                <a:latin typeface="Minion Pro"/>
                <a:cs typeface="Minion Pro"/>
              </a:rPr>
              <a:t>ast </a:t>
            </a:r>
            <a:r>
              <a:rPr lang="en-US" b="1" u="sng" dirty="0" smtClean="0">
                <a:latin typeface="Minion Pro"/>
                <a:cs typeface="Minion Pro"/>
              </a:rPr>
              <a:t>T</a:t>
            </a:r>
            <a:r>
              <a:rPr lang="en-US" b="1" dirty="0" smtClean="0">
                <a:latin typeface="Minion Pro"/>
                <a:cs typeface="Minion Pro"/>
              </a:rPr>
              <a:t>ree </a:t>
            </a:r>
            <a:r>
              <a:rPr lang="en-US" b="1" u="sng" dirty="0" smtClean="0">
                <a:latin typeface="Minion Pro"/>
                <a:cs typeface="Minion Pro"/>
              </a:rPr>
              <a:t>L</a:t>
            </a:r>
            <a:r>
              <a:rPr lang="en-US" b="1" dirty="0" smtClean="0">
                <a:latin typeface="Minion Pro"/>
                <a:cs typeface="Minion Pro"/>
              </a:rPr>
              <a:t>anguage</a:t>
            </a:r>
            <a:br>
              <a:rPr lang="en-US" b="1" dirty="0" smtClean="0">
                <a:latin typeface="Minion Pro"/>
                <a:cs typeface="Minion Pro"/>
              </a:rPr>
            </a:br>
            <a:endParaRPr lang="en-US" b="1" dirty="0">
              <a:latin typeface="Minion Pro"/>
              <a:cs typeface="Minion Pro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424841" y="1199950"/>
            <a:ext cx="2057400" cy="1571309"/>
            <a:chOff x="4953000" y="2590800"/>
            <a:chExt cx="1645920" cy="2127492"/>
          </a:xfrm>
        </p:grpSpPr>
        <p:sp>
          <p:nvSpPr>
            <p:cNvPr id="12" name="Rectangle 11"/>
            <p:cNvSpPr/>
            <p:nvPr/>
          </p:nvSpPr>
          <p:spPr>
            <a:xfrm>
              <a:off x="4953000" y="2590800"/>
              <a:ext cx="1645920" cy="21274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29200" y="2667000"/>
              <a:ext cx="838200" cy="1478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10px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943600" y="2667000"/>
              <a:ext cx="594360" cy="1981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5px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919425" y="1292195"/>
            <a:ext cx="2680655" cy="4719283"/>
            <a:chOff x="6014675" y="1600200"/>
            <a:chExt cx="2680655" cy="4719283"/>
          </a:xfrm>
        </p:grpSpPr>
        <p:grpSp>
          <p:nvGrpSpPr>
            <p:cNvPr id="200" name="Group 199"/>
            <p:cNvGrpSpPr/>
            <p:nvPr/>
          </p:nvGrpSpPr>
          <p:grpSpPr>
            <a:xfrm>
              <a:off x="6019800" y="1600200"/>
              <a:ext cx="2590800" cy="3505200"/>
              <a:chOff x="6019800" y="1600200"/>
              <a:chExt cx="2590800" cy="3505200"/>
            </a:xfrm>
          </p:grpSpPr>
          <p:sp>
            <p:nvSpPr>
              <p:cNvPr id="201" name="Oval 200"/>
              <p:cNvSpPr/>
              <p:nvPr/>
            </p:nvSpPr>
            <p:spPr>
              <a:xfrm>
                <a:off x="6858000" y="1600200"/>
                <a:ext cx="8382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dirty="0" smtClean="0">
                    <a:effectLst/>
                  </a:rPr>
                  <a:t>Root</a:t>
                </a:r>
                <a:endParaRPr lang="en-US" dirty="0">
                  <a:effectLst/>
                </a:endParaRPr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6858000" y="2895600"/>
                <a:ext cx="838200" cy="8382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dirty="0" err="1" smtClean="0">
                    <a:effectLst/>
                  </a:rPr>
                  <a:t>HBox</a:t>
                </a:r>
                <a:endParaRPr lang="en-US" dirty="0">
                  <a:effectLst/>
                </a:endParaRPr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7772400" y="4267200"/>
                <a:ext cx="8382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dirty="0" smtClean="0">
                    <a:effectLst/>
                  </a:rPr>
                  <a:t>Leaf</a:t>
                </a:r>
                <a:endParaRPr lang="en-US" dirty="0">
                  <a:effectLst/>
                </a:endParaRPr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6019800" y="4267200"/>
                <a:ext cx="8382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dirty="0" smtClean="0">
                    <a:effectLst/>
                  </a:rPr>
                  <a:t>Leaf</a:t>
                </a:r>
                <a:endParaRPr lang="en-US" dirty="0">
                  <a:effectLst/>
                </a:endParaRPr>
              </a:p>
            </p:txBody>
          </p:sp>
          <p:cxnSp>
            <p:nvCxnSpPr>
              <p:cNvPr id="205" name="Straight Arrow Connector 204"/>
              <p:cNvCxnSpPr>
                <a:stCxn id="201" idx="4"/>
                <a:endCxn id="202" idx="0"/>
              </p:cNvCxnSpPr>
              <p:nvPr/>
            </p:nvCxnSpPr>
            <p:spPr>
              <a:xfrm rot="5400000">
                <a:off x="7048500" y="2667000"/>
                <a:ext cx="457200" cy="1588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/>
              <p:cNvCxnSpPr>
                <a:stCxn id="202" idx="3"/>
                <a:endCxn id="204" idx="0"/>
              </p:cNvCxnSpPr>
              <p:nvPr/>
            </p:nvCxnSpPr>
            <p:spPr>
              <a:xfrm rot="5400000">
                <a:off x="6381751" y="3668198"/>
                <a:ext cx="656151" cy="541852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/>
              <p:cNvCxnSpPr>
                <a:stCxn id="202" idx="5"/>
                <a:endCxn id="203" idx="0"/>
              </p:cNvCxnSpPr>
              <p:nvPr/>
            </p:nvCxnSpPr>
            <p:spPr>
              <a:xfrm rot="16200000" flipH="1">
                <a:off x="7554399" y="3630098"/>
                <a:ext cx="656151" cy="618052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8" name="Group 207"/>
            <p:cNvGrpSpPr/>
            <p:nvPr/>
          </p:nvGrpSpPr>
          <p:grpSpPr>
            <a:xfrm>
              <a:off x="6014675" y="4262083"/>
              <a:ext cx="2680655" cy="2057400"/>
              <a:chOff x="6014675" y="4262083"/>
              <a:chExt cx="2680655" cy="2057400"/>
            </a:xfrm>
          </p:grpSpPr>
          <p:grpSp>
            <p:nvGrpSpPr>
              <p:cNvPr id="209" name="Group 208"/>
              <p:cNvGrpSpPr/>
              <p:nvPr/>
            </p:nvGrpSpPr>
            <p:grpSpPr>
              <a:xfrm>
                <a:off x="6014675" y="4262083"/>
                <a:ext cx="2680655" cy="2057400"/>
                <a:chOff x="6172200" y="4419600"/>
                <a:chExt cx="2680655" cy="2057400"/>
              </a:xfrm>
            </p:grpSpPr>
            <p:sp>
              <p:nvSpPr>
                <p:cNvPr id="211" name="Oval 210"/>
                <p:cNvSpPr/>
                <p:nvPr/>
              </p:nvSpPr>
              <p:spPr>
                <a:xfrm>
                  <a:off x="8014655" y="5638800"/>
                  <a:ext cx="838200" cy="8382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dirty="0" smtClean="0">
                      <a:effectLst/>
                    </a:rPr>
                    <a:t>Leaf</a:t>
                  </a:r>
                  <a:endParaRPr lang="en-US" dirty="0">
                    <a:effectLst/>
                  </a:endParaRPr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6180075" y="5638800"/>
                  <a:ext cx="838200" cy="8382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dirty="0" smtClean="0">
                      <a:effectLst/>
                    </a:rPr>
                    <a:t>Leaf</a:t>
                  </a:r>
                  <a:endParaRPr lang="en-US" dirty="0">
                    <a:effectLst/>
                  </a:endParaRPr>
                </a:p>
              </p:txBody>
            </p:sp>
            <p:cxnSp>
              <p:nvCxnSpPr>
                <p:cNvPr id="213" name="Straight Arrow Connector 212"/>
                <p:cNvCxnSpPr>
                  <a:stCxn id="214" idx="4"/>
                  <a:endCxn id="211" idx="0"/>
                </p:cNvCxnSpPr>
                <p:nvPr/>
              </p:nvCxnSpPr>
              <p:spPr>
                <a:xfrm>
                  <a:off x="6591300" y="5257800"/>
                  <a:ext cx="1842455" cy="381000"/>
                </a:xfrm>
                <a:prstGeom prst="straightConnector1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Oval 213"/>
                <p:cNvSpPr/>
                <p:nvPr/>
              </p:nvSpPr>
              <p:spPr>
                <a:xfrm>
                  <a:off x="6172200" y="4419600"/>
                  <a:ext cx="838200" cy="8382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dirty="0" err="1" smtClean="0">
                      <a:effectLst/>
                    </a:rPr>
                    <a:t>HBox</a:t>
                  </a:r>
                  <a:endParaRPr lang="en-US" dirty="0">
                    <a:effectLst/>
                  </a:endParaRPr>
                </a:p>
              </p:txBody>
            </p:sp>
          </p:grpSp>
          <p:cxnSp>
            <p:nvCxnSpPr>
              <p:cNvPr id="210" name="Straight Arrow Connector 209"/>
              <p:cNvCxnSpPr>
                <a:stCxn id="214" idx="4"/>
                <a:endCxn id="212" idx="0"/>
              </p:cNvCxnSpPr>
              <p:nvPr/>
            </p:nvCxnSpPr>
            <p:spPr>
              <a:xfrm>
                <a:off x="6433775" y="5100283"/>
                <a:ext cx="7875" cy="3810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TextBox 64"/>
          <p:cNvSpPr txBox="1"/>
          <p:nvPr/>
        </p:nvSpPr>
        <p:spPr>
          <a:xfrm rot="18620596">
            <a:off x="6066682" y="3074596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effectLst/>
              </a:rPr>
              <a:t>left</a:t>
            </a:r>
            <a:endParaRPr lang="en-US" sz="1800" dirty="0">
              <a:solidFill>
                <a:schemeClr val="accent1"/>
              </a:solidFill>
              <a:effectLst/>
            </a:endParaRPr>
          </a:p>
        </p:txBody>
      </p:sp>
      <p:sp>
        <p:nvSpPr>
          <p:cNvPr id="66" name="TextBox 65"/>
          <p:cNvSpPr txBox="1"/>
          <p:nvPr/>
        </p:nvSpPr>
        <p:spPr>
          <a:xfrm rot="2743485">
            <a:off x="7467104" y="3472843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effectLst/>
              </a:rPr>
              <a:t>right</a:t>
            </a:r>
            <a:endParaRPr lang="en-US" sz="1800" dirty="0">
              <a:solidFill>
                <a:schemeClr val="accent1"/>
              </a:solidFill>
              <a:effectLst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9327" y="1485477"/>
            <a:ext cx="8566869" cy="4942612"/>
            <a:chOff x="400127" y="1412482"/>
            <a:chExt cx="8566869" cy="4942612"/>
          </a:xfrm>
        </p:grpSpPr>
        <p:grpSp>
          <p:nvGrpSpPr>
            <p:cNvPr id="122" name="Group 121"/>
            <p:cNvGrpSpPr/>
            <p:nvPr/>
          </p:nvGrpSpPr>
          <p:grpSpPr>
            <a:xfrm>
              <a:off x="5961988" y="1412482"/>
              <a:ext cx="3005008" cy="4942612"/>
              <a:chOff x="6057238" y="1793482"/>
              <a:chExt cx="3005008" cy="4942612"/>
            </a:xfrm>
          </p:grpSpPr>
          <p:sp>
            <p:nvSpPr>
              <p:cNvPr id="123" name="TextBox 122"/>
              <p:cNvSpPr txBox="1"/>
              <p:nvPr/>
            </p:nvSpPr>
            <p:spPr>
              <a:xfrm>
                <a:off x="6057238" y="6248100"/>
                <a:ext cx="57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effectLst/>
                  </a:rPr>
                  <a:t>w</a:t>
                </a:r>
                <a:endParaRPr lang="en-US" sz="2400" dirty="0">
                  <a:effectLst/>
                </a:endParaRPr>
              </a:p>
            </p:txBody>
          </p:sp>
          <p:grpSp>
            <p:nvGrpSpPr>
              <p:cNvPr id="124" name="Group 123"/>
              <p:cNvGrpSpPr/>
              <p:nvPr/>
            </p:nvGrpSpPr>
            <p:grpSpPr>
              <a:xfrm>
                <a:off x="6332348" y="1793482"/>
                <a:ext cx="2729898" cy="4942612"/>
                <a:chOff x="6332348" y="1793482"/>
                <a:chExt cx="2729898" cy="4942612"/>
              </a:xfrm>
            </p:grpSpPr>
            <p:sp>
              <p:nvSpPr>
                <p:cNvPr id="125" name="TextBox 124"/>
                <p:cNvSpPr txBox="1"/>
                <p:nvPr/>
              </p:nvSpPr>
              <p:spPr>
                <a:xfrm>
                  <a:off x="8485868" y="1793482"/>
                  <a:ext cx="57637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smtClean="0">
                      <a:effectLst/>
                    </a:rPr>
                    <a:t>x</a:t>
                  </a:r>
                  <a:endParaRPr lang="en-US" sz="2400" dirty="0">
                    <a:effectLst/>
                  </a:endParaRPr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7704322" y="1799486"/>
                  <a:ext cx="56661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smtClean="0">
                      <a:effectLst/>
                    </a:rPr>
                    <a:t>y</a:t>
                  </a:r>
                  <a:endParaRPr lang="en-US" sz="2400" dirty="0">
                    <a:effectLst/>
                  </a:endParaRPr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8284694" y="5052652"/>
                  <a:ext cx="57637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effectLst/>
                    </a:rPr>
                    <a:t>h</a:t>
                  </a:r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>
                  <a:off x="7985755" y="5046789"/>
                  <a:ext cx="57637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smtClean="0">
                      <a:effectLst/>
                    </a:rPr>
                    <a:t>w</a:t>
                  </a:r>
                  <a:endParaRPr lang="en-US" sz="2400" dirty="0">
                    <a:effectLst/>
                  </a:endParaRPr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8237238" y="6274429"/>
                  <a:ext cx="57637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effectLst/>
                    </a:rPr>
                    <a:t>h</a:t>
                  </a:r>
                </a:p>
              </p:txBody>
            </p:sp>
            <p:sp>
              <p:nvSpPr>
                <p:cNvPr id="130" name="TextBox 129"/>
                <p:cNvSpPr txBox="1"/>
                <p:nvPr/>
              </p:nvSpPr>
              <p:spPr>
                <a:xfrm>
                  <a:off x="7912903" y="6262677"/>
                  <a:ext cx="57637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smtClean="0">
                      <a:effectLst/>
                    </a:rPr>
                    <a:t>w</a:t>
                  </a:r>
                  <a:endParaRPr lang="en-US" sz="2400" dirty="0">
                    <a:effectLst/>
                  </a:endParaRPr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6332348" y="6259852"/>
                  <a:ext cx="57637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effectLst/>
                    </a:rPr>
                    <a:t>h</a:t>
                  </a:r>
                </a:p>
              </p:txBody>
            </p:sp>
          </p:grpSp>
        </p:grpSp>
        <p:sp>
          <p:nvSpPr>
            <p:cNvPr id="3" name="TextBox 2"/>
            <p:cNvSpPr txBox="1"/>
            <p:nvPr/>
          </p:nvSpPr>
          <p:spPr>
            <a:xfrm>
              <a:off x="400127" y="2336018"/>
              <a:ext cx="30755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Courier"/>
                  <a:cs typeface="Courier"/>
                </a:rPr>
                <a:t>input</a:t>
              </a:r>
              <a:r>
                <a:rPr lang="en-US" sz="2800" dirty="0" smtClean="0">
                  <a:latin typeface="Courier"/>
                  <a:cs typeface="Courier"/>
                </a:rPr>
                <a:t>: x, y </a:t>
              </a:r>
              <a:endParaRPr lang="en-US" sz="2800" dirty="0">
                <a:latin typeface="Courier"/>
                <a:cs typeface="Courier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346363" y="2971314"/>
            <a:ext cx="3405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800" dirty="0" smtClean="0">
                <a:solidFill>
                  <a:srgbClr val="FF0000"/>
                </a:solidFill>
                <a:latin typeface="Courier"/>
                <a:cs typeface="Courier"/>
              </a:rPr>
              <a:t>: w, h, r</a:t>
            </a:r>
            <a:endParaRPr lang="en-US" sz="28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616" y="4929403"/>
            <a:ext cx="68311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366FF"/>
                </a:solidFill>
              </a:rPr>
              <a:t>2. Single-assignment</a:t>
            </a:r>
            <a:endParaRPr lang="en-US" sz="3200" dirty="0">
              <a:solidFill>
                <a:srgbClr val="3366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282107" y="1325382"/>
            <a:ext cx="3412141" cy="3106383"/>
            <a:chOff x="1282107" y="1252387"/>
            <a:chExt cx="3412141" cy="3106383"/>
          </a:xfrm>
        </p:grpSpPr>
        <p:sp>
          <p:nvSpPr>
            <p:cNvPr id="80" name="Oval 79"/>
            <p:cNvSpPr/>
            <p:nvPr/>
          </p:nvSpPr>
          <p:spPr>
            <a:xfrm>
              <a:off x="1282107" y="3759461"/>
              <a:ext cx="3412141" cy="599309"/>
            </a:xfrm>
            <a:prstGeom prst="ellipse">
              <a:avLst/>
            </a:prstGeom>
            <a:solidFill>
              <a:srgbClr val="3366FF">
                <a:alpha val="18000"/>
              </a:srgbClr>
            </a:solidFill>
            <a:ln>
              <a:solidFill>
                <a:srgbClr val="3366FF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8000"/>
                </a:solidFill>
              </a:endParaRPr>
            </a:p>
          </p:txBody>
        </p:sp>
        <p:cxnSp>
          <p:nvCxnSpPr>
            <p:cNvPr id="81" name="Straight Arrow Connector 80"/>
            <p:cNvCxnSpPr>
              <a:endCxn id="80" idx="0"/>
            </p:cNvCxnSpPr>
            <p:nvPr/>
          </p:nvCxnSpPr>
          <p:spPr>
            <a:xfrm>
              <a:off x="1750431" y="1252387"/>
              <a:ext cx="1237747" cy="2507074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520091" y="2876159"/>
            <a:ext cx="1885950" cy="187576"/>
            <a:chOff x="3160165" y="2855576"/>
            <a:chExt cx="1885950" cy="29248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160165" y="2855576"/>
              <a:ext cx="0" cy="29248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207915" y="2855576"/>
              <a:ext cx="0" cy="29248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303165" y="2855576"/>
              <a:ext cx="0" cy="29248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46115" y="2855576"/>
              <a:ext cx="0" cy="29248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160165" y="3014930"/>
              <a:ext cx="104775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303165" y="3014930"/>
              <a:ext cx="74295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49327" y="3991757"/>
            <a:ext cx="1401105" cy="937647"/>
            <a:chOff x="362963" y="3842015"/>
            <a:chExt cx="1060145" cy="1207189"/>
          </a:xfrm>
        </p:grpSpPr>
        <p:sp>
          <p:nvSpPr>
            <p:cNvPr id="79" name="Oval 78"/>
            <p:cNvSpPr/>
            <p:nvPr/>
          </p:nvSpPr>
          <p:spPr>
            <a:xfrm>
              <a:off x="362963" y="3842015"/>
              <a:ext cx="382447" cy="422983"/>
            </a:xfrm>
            <a:prstGeom prst="ellipse">
              <a:avLst/>
            </a:prstGeom>
            <a:noFill/>
            <a:ln>
              <a:solidFill>
                <a:srgbClr val="3366FF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8000"/>
                </a:solidFill>
              </a:endParaRPr>
            </a:p>
          </p:txBody>
        </p:sp>
        <p:cxnSp>
          <p:nvCxnSpPr>
            <p:cNvPr id="82" name="Straight Arrow Connector 81"/>
            <p:cNvCxnSpPr>
              <a:endCxn id="79" idx="5"/>
            </p:cNvCxnSpPr>
            <p:nvPr/>
          </p:nvCxnSpPr>
          <p:spPr>
            <a:xfrm flipH="1" flipV="1">
              <a:off x="689402" y="4203054"/>
              <a:ext cx="733706" cy="84615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203940" y="1017935"/>
            <a:ext cx="591244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3366FF"/>
                </a:solidFill>
              </a:rPr>
              <a:t>Local</a:t>
            </a:r>
            <a:endParaRPr lang="en-US" sz="3200" dirty="0">
              <a:solidFill>
                <a:srgbClr val="3366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FBF3-B4C0-8943-A352-9CC9A79AEAB1}" type="slidenum">
              <a:rPr lang="en-US" smtClean="0"/>
              <a:t>37</a:t>
            </a:fld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525964" y="2322529"/>
            <a:ext cx="3412141" cy="2825349"/>
          </a:xfrm>
          <a:prstGeom prst="ellipse">
            <a:avLst/>
          </a:prstGeom>
          <a:solidFill>
            <a:srgbClr val="3366FF">
              <a:alpha val="21000"/>
            </a:srgbClr>
          </a:solidFill>
          <a:ln>
            <a:solidFill>
              <a:srgbClr val="3366F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8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0042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Minion Pro"/>
                <a:cs typeface="Minion Pro"/>
              </a:rPr>
              <a:t>CSS + Constraints = Attribute Grammar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1344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86" grpId="0"/>
      <p:bldP spid="84" grpId="0" animBg="1"/>
      <p:bldP spid="84" grpId="1" animBg="1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Minion Pro"/>
                <a:cs typeface="Minion Pro"/>
              </a:rPr>
              <a:t>Layout DSL is Flexible!</a:t>
            </a:r>
            <a:endParaRPr lang="en-US" dirty="0">
              <a:latin typeface="Minion Pro"/>
              <a:cs typeface="Minion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368"/>
            <a:ext cx="3748224" cy="57349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53" t="6525"/>
          <a:stretch/>
        </p:blipFill>
        <p:spPr>
          <a:xfrm>
            <a:off x="4002224" y="1143000"/>
            <a:ext cx="4944919" cy="21147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624" y="3378200"/>
            <a:ext cx="4083355" cy="327659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FBF3-B4C0-8943-A352-9CC9A79AEAB1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42000" y="1231900"/>
            <a:ext cx="1447800" cy="461665"/>
          </a:xfrm>
          <a:prstGeom prst="rect">
            <a:avLst/>
          </a:prstGeom>
          <a:solidFill>
            <a:srgbClr val="008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inion Pro"/>
                <a:cs typeface="Minion Pro"/>
              </a:rPr>
              <a:t>multicore</a:t>
            </a:r>
            <a:endParaRPr lang="en-US" sz="2400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285101"/>
            <a:ext cx="1397000" cy="461665"/>
          </a:xfrm>
          <a:prstGeom prst="rect">
            <a:avLst/>
          </a:prstGeom>
          <a:solidFill>
            <a:srgbClr val="008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inion Pro"/>
                <a:cs typeface="Minion Pro"/>
              </a:rPr>
              <a:t>multicore</a:t>
            </a:r>
            <a:endParaRPr lang="en-US" sz="2400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3077673"/>
            <a:ext cx="1397000" cy="461665"/>
          </a:xfrm>
          <a:prstGeom prst="rect">
            <a:avLst/>
          </a:prstGeom>
          <a:solidFill>
            <a:srgbClr val="008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inion Pro"/>
                <a:cs typeface="Minion Pro"/>
              </a:rPr>
              <a:t>multicore</a:t>
            </a:r>
            <a:endParaRPr lang="en-US" sz="2400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7400" y="1285101"/>
            <a:ext cx="1320800" cy="461665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inion Pro"/>
                <a:cs typeface="Minion Pro"/>
              </a:rPr>
              <a:t>GPU</a:t>
            </a:r>
            <a:endParaRPr lang="en-US" sz="2400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57400" y="3077673"/>
            <a:ext cx="1231900" cy="461665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inion Pro"/>
                <a:cs typeface="Minion Pro"/>
              </a:rPr>
              <a:t>GPU</a:t>
            </a:r>
            <a:endParaRPr lang="en-US" sz="2400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6200" y="4993501"/>
            <a:ext cx="1231900" cy="461665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inion Pro"/>
                <a:cs typeface="Minion Pro"/>
              </a:rPr>
              <a:t>GPU</a:t>
            </a:r>
            <a:endParaRPr lang="en-US" sz="2400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76900" y="3441700"/>
            <a:ext cx="1231900" cy="461665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inion Pro"/>
                <a:cs typeface="Minion Pro"/>
              </a:rPr>
              <a:t>GPU</a:t>
            </a:r>
            <a:endParaRPr lang="en-US" sz="2400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231147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8171" y="3114062"/>
            <a:ext cx="220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Minion Pro"/>
                <a:cs typeface="Minion Pro"/>
              </a:rPr>
              <a:t>layout.ftl</a:t>
            </a:r>
            <a:endParaRPr lang="en-US" sz="4000" dirty="0">
              <a:latin typeface="Minion Pro"/>
              <a:cs typeface="Minion Pr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70943" y="3077742"/>
            <a:ext cx="3228949" cy="8229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4000" dirty="0">
                <a:latin typeface="Minion Pro"/>
                <a:cs typeface="Minion Pro"/>
              </a:rPr>
              <a:t>synthesizer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2459" y="3114062"/>
            <a:ext cx="220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Minion Pro"/>
                <a:cs typeface="Minion Pro"/>
              </a:rPr>
              <a:t>engine.js</a:t>
            </a:r>
            <a:endParaRPr lang="en-US" sz="4000" dirty="0">
              <a:latin typeface="Minion Pro"/>
              <a:cs typeface="Minion Pro"/>
            </a:endParaRPr>
          </a:p>
        </p:txBody>
      </p:sp>
      <p:cxnSp>
        <p:nvCxnSpPr>
          <p:cNvPr id="8" name="Straight Connector 7"/>
          <p:cNvCxnSpPr>
            <a:endCxn id="6" idx="1"/>
          </p:cNvCxnSpPr>
          <p:nvPr/>
        </p:nvCxnSpPr>
        <p:spPr>
          <a:xfrm>
            <a:off x="2218939" y="3489222"/>
            <a:ext cx="552004" cy="0"/>
          </a:xfrm>
          <a:prstGeom prst="line">
            <a:avLst/>
          </a:prstGeom>
          <a:ln w="3810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3"/>
            <a:endCxn id="7" idx="1"/>
          </p:cNvCxnSpPr>
          <p:nvPr/>
        </p:nvCxnSpPr>
        <p:spPr>
          <a:xfrm flipV="1">
            <a:off x="5999892" y="3468005"/>
            <a:ext cx="482567" cy="21217"/>
          </a:xfrm>
          <a:prstGeom prst="line">
            <a:avLst/>
          </a:prstGeom>
          <a:ln w="3810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89024" y="2029296"/>
            <a:ext cx="14444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FF0000"/>
                </a:solidFill>
                <a:latin typeface="Minion Pro"/>
                <a:cs typeface="Minion Pro"/>
              </a:rPr>
              <a:t>???</a:t>
            </a:r>
            <a:endParaRPr lang="en-US" sz="6600" dirty="0">
              <a:solidFill>
                <a:srgbClr val="FF0000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423214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3126" y="1788453"/>
            <a:ext cx="8637748" cy="2982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500" dirty="0">
                <a:solidFill>
                  <a:srgbClr val="FFFFFF"/>
                </a:solidFill>
                <a:latin typeface="Minion Pro"/>
                <a:cs typeface="Minion Pro"/>
              </a:rPr>
              <a:t>s</a:t>
            </a:r>
            <a:r>
              <a:rPr lang="en-US" sz="11500" dirty="0" smtClean="0">
                <a:solidFill>
                  <a:srgbClr val="FFFFFF"/>
                </a:solidFill>
                <a:latin typeface="Minion Pro"/>
                <a:cs typeface="Minion Pro"/>
              </a:rPr>
              <a:t>ocial</a:t>
            </a:r>
            <a:br>
              <a:rPr lang="en-US" sz="11500" dirty="0" smtClean="0">
                <a:solidFill>
                  <a:srgbClr val="FFFFFF"/>
                </a:solidFill>
                <a:latin typeface="Minion Pro"/>
                <a:cs typeface="Minion Pro"/>
              </a:rPr>
            </a:br>
            <a:r>
              <a:rPr lang="en-US" sz="11500" dirty="0" smtClean="0">
                <a:solidFill>
                  <a:srgbClr val="FFFFFF"/>
                </a:solidFill>
                <a:latin typeface="Minion Pro"/>
                <a:cs typeface="Minion Pro"/>
              </a:rPr>
              <a:t>computing</a:t>
            </a:r>
          </a:p>
        </p:txBody>
      </p:sp>
    </p:spTree>
    <p:extLst>
      <p:ext uri="{BB962C8B-B14F-4D97-AF65-F5344CB8AC3E}">
        <p14:creationId xmlns:p14="http://schemas.microsoft.com/office/powerpoint/2010/main" val="167761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673" y="2401467"/>
            <a:ext cx="2401458" cy="2401458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01" y="0"/>
            <a:ext cx="2401458" cy="2401458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9243" y="2401462"/>
            <a:ext cx="2401458" cy="2401458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2377785" y="0"/>
            <a:ext cx="2401458" cy="2401458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9243" y="0"/>
            <a:ext cx="2401458" cy="2401458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7028" y="2401458"/>
            <a:ext cx="2401458" cy="2401459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673" y="4802927"/>
            <a:ext cx="2401458" cy="2401462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7029" y="4802920"/>
            <a:ext cx="2401457" cy="2401462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377785" cy="2401462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7785" y="2401462"/>
            <a:ext cx="2401458" cy="2401463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7785" y="4802920"/>
            <a:ext cx="2401458" cy="2401461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9243" y="4802927"/>
            <a:ext cx="2377786" cy="2401455"/>
          </a:xfrm>
          <a:prstGeom prst="rect">
            <a:avLst/>
          </a:prstGeom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284782" y="2809784"/>
            <a:ext cx="8574437" cy="1390124"/>
          </a:xfrm>
          <a:prstGeom prst="rect">
            <a:avLst/>
          </a:prstGeom>
          <a:solidFill>
            <a:srgbClr val="000090">
              <a:alpha val="76000"/>
            </a:srgb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200" dirty="0" smtClean="0">
                <a:solidFill>
                  <a:schemeClr val="bg1"/>
                </a:solidFill>
                <a:latin typeface="Minion Pro"/>
                <a:cs typeface="Minion Pro"/>
              </a:rPr>
              <a:t>Parallel Patterns</a:t>
            </a:r>
          </a:p>
        </p:txBody>
      </p:sp>
    </p:spTree>
    <p:extLst>
      <p:ext uri="{BB962C8B-B14F-4D97-AF65-F5344CB8AC3E}">
        <p14:creationId xmlns:p14="http://schemas.microsoft.com/office/powerpoint/2010/main" val="166291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060" y="1170396"/>
            <a:ext cx="2480254" cy="1322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04060" y="2618752"/>
            <a:ext cx="248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nion Pro"/>
                <a:cs typeface="Minion Pro"/>
              </a:rPr>
              <a:t>Reduce</a:t>
            </a:r>
            <a:endParaRPr lang="en-US" sz="2000" dirty="0">
              <a:latin typeface="Minion Pro"/>
              <a:cs typeface="Minion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5887" y="1170396"/>
            <a:ext cx="1463226" cy="1385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85887" y="2618752"/>
            <a:ext cx="1463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nion Pro"/>
                <a:cs typeface="Minion Pro"/>
              </a:rPr>
              <a:t>Prefix Sum</a:t>
            </a:r>
            <a:endParaRPr lang="en-US" sz="2000" dirty="0">
              <a:latin typeface="Minion Pro"/>
              <a:cs typeface="Minion Pr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879" y="3144880"/>
            <a:ext cx="1915405" cy="14296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3878" y="4669290"/>
            <a:ext cx="1915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nion Pro"/>
                <a:cs typeface="Minion Pro"/>
              </a:rPr>
              <a:t>Pack</a:t>
            </a:r>
            <a:endParaRPr lang="en-US" sz="2000" dirty="0">
              <a:latin typeface="Minion Pro"/>
              <a:cs typeface="Minion Pro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715" y="3144880"/>
            <a:ext cx="2260581" cy="11278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0685" y="1170396"/>
            <a:ext cx="1546279" cy="14668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50685" y="2618752"/>
            <a:ext cx="1546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Minion Pro"/>
                <a:cs typeface="Minion Pro"/>
              </a:rPr>
              <a:t>Wavefront</a:t>
            </a:r>
            <a:endParaRPr lang="en-US" sz="2000" dirty="0">
              <a:latin typeface="Minion Pro"/>
              <a:cs typeface="Minion Pro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2727" y="3144880"/>
            <a:ext cx="1463226" cy="14668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82728" y="4669290"/>
            <a:ext cx="1463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nion Pro"/>
                <a:cs typeface="Minion Pro"/>
              </a:rPr>
              <a:t>Sparse</a:t>
            </a:r>
            <a:endParaRPr lang="en-US" sz="2000" dirty="0">
              <a:latin typeface="Minion Pro"/>
              <a:cs typeface="Minion Pro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13" y="5124200"/>
            <a:ext cx="2280510" cy="12522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1907" y="6457890"/>
            <a:ext cx="2363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nion Pro"/>
                <a:cs typeface="Minion Pro"/>
              </a:rPr>
              <a:t>N-point stencils</a:t>
            </a:r>
            <a:endParaRPr lang="en-US" sz="2000" dirty="0">
              <a:latin typeface="Minion Pro"/>
              <a:cs typeface="Minion Pro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0118" y="5124200"/>
            <a:ext cx="2173656" cy="12679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860118" y="6392166"/>
            <a:ext cx="2173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nion Pro"/>
                <a:cs typeface="Minion Pro"/>
              </a:rPr>
              <a:t>Pipeline</a:t>
            </a:r>
            <a:endParaRPr lang="en-US" sz="2000" dirty="0">
              <a:latin typeface="Minion Pro"/>
              <a:cs typeface="Minion Pro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801"/>
          <a:stretch/>
        </p:blipFill>
        <p:spPr>
          <a:xfrm>
            <a:off x="5331169" y="5124200"/>
            <a:ext cx="1101769" cy="125128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33774" y="6392166"/>
            <a:ext cx="1870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nion Pro"/>
                <a:cs typeface="Minion Pro"/>
              </a:rPr>
              <a:t>Overlap C&amp;C</a:t>
            </a:r>
            <a:endParaRPr lang="en-US" sz="2000" dirty="0">
              <a:latin typeface="Minion Pro"/>
              <a:cs typeface="Minion Pro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906" y="1170396"/>
            <a:ext cx="2260581" cy="132280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3879" y="2618752"/>
            <a:ext cx="222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nion Pro"/>
                <a:cs typeface="Minion Pro"/>
              </a:rPr>
              <a:t>Map</a:t>
            </a:r>
            <a:endParaRPr lang="en-US" sz="2000" dirty="0">
              <a:latin typeface="Minion Pro"/>
              <a:cs typeface="Minion Pro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2383" y="3144880"/>
            <a:ext cx="2053048" cy="169463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505715" y="4669290"/>
            <a:ext cx="2260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nion Pro"/>
                <a:cs typeface="Minion Pro"/>
              </a:rPr>
              <a:t>Transpose</a:t>
            </a:r>
            <a:endParaRPr lang="en-US" sz="2000" dirty="0">
              <a:latin typeface="Minion Pro"/>
              <a:cs typeface="Minion Pro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62383" y="4669290"/>
            <a:ext cx="1958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nion Pro"/>
                <a:cs typeface="Minion Pro"/>
              </a:rPr>
              <a:t>Scatter</a:t>
            </a:r>
            <a:endParaRPr lang="en-US" sz="2000" dirty="0">
              <a:latin typeface="Minion Pro"/>
              <a:cs typeface="Minion Pro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2364" y="4633452"/>
            <a:ext cx="2291027" cy="131639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752365" y="6137840"/>
            <a:ext cx="2291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nion Pro"/>
                <a:cs typeface="Minion Pro"/>
              </a:rPr>
              <a:t>Duplication</a:t>
            </a:r>
            <a:endParaRPr lang="en-US" sz="2000" dirty="0">
              <a:latin typeface="Minion Pro"/>
              <a:cs typeface="Minion Pr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6519" y="5142710"/>
            <a:ext cx="2104840" cy="156966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  <a:latin typeface="Minion Pro"/>
                <a:cs typeface="Minion Pro"/>
              </a:rPr>
              <a:t>Etc.</a:t>
            </a:r>
            <a:endParaRPr lang="en-US" sz="9600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Minion Pro"/>
                <a:cs typeface="Minion Pro"/>
              </a:rPr>
              <a:t>Parallel Algorithms are </a:t>
            </a:r>
            <a:r>
              <a:rPr lang="en-US" b="1" u="sng" dirty="0" smtClean="0">
                <a:latin typeface="Minion Pro"/>
                <a:cs typeface="Minion Pro"/>
              </a:rPr>
              <a:t>Patterns</a:t>
            </a:r>
            <a:endParaRPr lang="en-US" b="1" u="sng" dirty="0"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182368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008018" y="2010433"/>
            <a:ext cx="1475041" cy="2425924"/>
            <a:chOff x="7008018" y="2010433"/>
            <a:chExt cx="1475041" cy="2425924"/>
          </a:xfrm>
        </p:grpSpPr>
        <p:grpSp>
          <p:nvGrpSpPr>
            <p:cNvPr id="13" name="Group 12"/>
            <p:cNvGrpSpPr/>
            <p:nvPr/>
          </p:nvGrpSpPr>
          <p:grpSpPr>
            <a:xfrm>
              <a:off x="7139298" y="2070670"/>
              <a:ext cx="1343761" cy="2365687"/>
              <a:chOff x="7139298" y="2070670"/>
              <a:chExt cx="1343761" cy="2365687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7562040" y="2070670"/>
                <a:ext cx="420173" cy="420174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en-US" sz="3200" dirty="0">
                  <a:effectLst/>
                </a:endParaRP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7562040" y="2720029"/>
                <a:ext cx="420173" cy="420174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en-US" sz="3200" dirty="0">
                  <a:effectLst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020412" y="3407586"/>
                <a:ext cx="420173" cy="420174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en-US" sz="3200" dirty="0">
                  <a:effectLst/>
                </a:endParaRPr>
              </a:p>
            </p:txBody>
          </p:sp>
          <p:cxnSp>
            <p:nvCxnSpPr>
              <p:cNvPr id="71" name="Straight Arrow Connector 70"/>
              <p:cNvCxnSpPr>
                <a:stCxn id="67" idx="4"/>
                <a:endCxn id="68" idx="0"/>
              </p:cNvCxnSpPr>
              <p:nvPr/>
            </p:nvCxnSpPr>
            <p:spPr>
              <a:xfrm rot="5400000">
                <a:off x="7657534" y="2605437"/>
                <a:ext cx="229186" cy="796"/>
              </a:xfrm>
              <a:prstGeom prst="straightConnector1">
                <a:avLst/>
              </a:prstGeom>
              <a:solidFill>
                <a:srgbClr val="FFFFFF"/>
              </a:solidFill>
              <a:ln w="3175" cmpd="sng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68" idx="3"/>
              </p:cNvCxnSpPr>
              <p:nvPr/>
            </p:nvCxnSpPr>
            <p:spPr>
              <a:xfrm rot="5400000">
                <a:off x="7323306" y="3107318"/>
                <a:ext cx="328916" cy="271620"/>
              </a:xfrm>
              <a:prstGeom prst="straightConnector1">
                <a:avLst/>
              </a:prstGeom>
              <a:solidFill>
                <a:srgbClr val="FFFFFF"/>
              </a:solidFill>
              <a:ln w="3175" cmpd="sng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stCxn id="68" idx="5"/>
                <a:endCxn id="69" idx="0"/>
              </p:cNvCxnSpPr>
              <p:nvPr/>
            </p:nvCxnSpPr>
            <p:spPr>
              <a:xfrm rot="16200000" flipH="1">
                <a:off x="7911132" y="3088219"/>
                <a:ext cx="328916" cy="309818"/>
              </a:xfrm>
              <a:prstGeom prst="straightConnector1">
                <a:avLst/>
              </a:prstGeom>
              <a:solidFill>
                <a:srgbClr val="FFFFFF"/>
              </a:solidFill>
              <a:ln w="3175" cmpd="sng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8062885" y="4016183"/>
                <a:ext cx="420174" cy="420174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en-US" sz="3200" dirty="0">
                  <a:effectLst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7143246" y="4016183"/>
                <a:ext cx="420174" cy="420174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en-US" sz="3200" dirty="0">
                  <a:effectLst/>
                </a:endParaRPr>
              </a:p>
            </p:txBody>
          </p:sp>
          <p:cxnSp>
            <p:nvCxnSpPr>
              <p:cNvPr id="65" name="Straight Arrow Connector 64"/>
              <p:cNvCxnSpPr>
                <a:stCxn id="66" idx="4"/>
                <a:endCxn id="63" idx="0"/>
              </p:cNvCxnSpPr>
              <p:nvPr/>
            </p:nvCxnSpPr>
            <p:spPr>
              <a:xfrm>
                <a:off x="7349385" y="3825195"/>
                <a:ext cx="923587" cy="190988"/>
              </a:xfrm>
              <a:prstGeom prst="straightConnector1">
                <a:avLst/>
              </a:prstGeom>
              <a:solidFill>
                <a:srgbClr val="FFFFFF"/>
              </a:solidFill>
              <a:ln w="3175" cmpd="sng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/>
              <p:cNvSpPr/>
              <p:nvPr/>
            </p:nvSpPr>
            <p:spPr>
              <a:xfrm>
                <a:off x="7139298" y="3405021"/>
                <a:ext cx="420174" cy="420174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en-US" sz="3200" dirty="0">
                  <a:effectLst/>
                </a:endParaRPr>
              </a:p>
            </p:txBody>
          </p:sp>
          <p:cxnSp>
            <p:nvCxnSpPr>
              <p:cNvPr id="62" name="Straight Arrow Connector 61"/>
              <p:cNvCxnSpPr>
                <a:stCxn id="66" idx="4"/>
                <a:endCxn id="64" idx="0"/>
              </p:cNvCxnSpPr>
              <p:nvPr/>
            </p:nvCxnSpPr>
            <p:spPr>
              <a:xfrm>
                <a:off x="7349385" y="3825195"/>
                <a:ext cx="3948" cy="190988"/>
              </a:xfrm>
              <a:prstGeom prst="straightConnector1">
                <a:avLst/>
              </a:prstGeom>
              <a:solidFill>
                <a:srgbClr val="FFFFFF"/>
              </a:solidFill>
              <a:ln w="3175" cmpd="sng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Straight Arrow Connector 215"/>
            <p:cNvCxnSpPr>
              <a:cxnSpLocks noChangeShapeType="1"/>
            </p:cNvCxnSpPr>
            <p:nvPr/>
          </p:nvCxnSpPr>
          <p:spPr bwMode="auto">
            <a:xfrm flipV="1">
              <a:off x="7008018" y="2010433"/>
              <a:ext cx="0" cy="233986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grpSp>
        <p:nvGrpSpPr>
          <p:cNvPr id="27" name="Group 26"/>
          <p:cNvGrpSpPr/>
          <p:nvPr/>
        </p:nvGrpSpPr>
        <p:grpSpPr>
          <a:xfrm>
            <a:off x="3864084" y="2034320"/>
            <a:ext cx="1643942" cy="2455779"/>
            <a:chOff x="3864084" y="2034320"/>
            <a:chExt cx="1643942" cy="2455779"/>
          </a:xfrm>
        </p:grpSpPr>
        <p:grpSp>
          <p:nvGrpSpPr>
            <p:cNvPr id="12" name="Group 11"/>
            <p:cNvGrpSpPr/>
            <p:nvPr/>
          </p:nvGrpSpPr>
          <p:grpSpPr>
            <a:xfrm>
              <a:off x="4164265" y="2124412"/>
              <a:ext cx="1343761" cy="2365687"/>
              <a:chOff x="4164265" y="2124412"/>
              <a:chExt cx="1343761" cy="236568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4587007" y="2124412"/>
                <a:ext cx="420173" cy="420174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en-US" sz="3200" dirty="0">
                  <a:effectLst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587007" y="2773771"/>
                <a:ext cx="420173" cy="420174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en-US" sz="3200" dirty="0">
                  <a:effectLst/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045379" y="3461328"/>
                <a:ext cx="420173" cy="420174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en-US" sz="3200" dirty="0">
                  <a:effectLst/>
                </a:endParaRPr>
              </a:p>
            </p:txBody>
          </p:sp>
          <p:cxnSp>
            <p:nvCxnSpPr>
              <p:cNvPr id="39" name="Straight Arrow Connector 38"/>
              <p:cNvCxnSpPr>
                <a:stCxn id="35" idx="4"/>
                <a:endCxn id="36" idx="0"/>
              </p:cNvCxnSpPr>
              <p:nvPr/>
            </p:nvCxnSpPr>
            <p:spPr>
              <a:xfrm rot="5400000">
                <a:off x="4682501" y="2659179"/>
                <a:ext cx="229186" cy="796"/>
              </a:xfrm>
              <a:prstGeom prst="straightConnector1">
                <a:avLst/>
              </a:prstGeom>
              <a:solidFill>
                <a:srgbClr val="FFFFFF"/>
              </a:solidFill>
              <a:ln w="3175" cmpd="sng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stCxn id="36" idx="3"/>
              </p:cNvCxnSpPr>
              <p:nvPr/>
            </p:nvCxnSpPr>
            <p:spPr>
              <a:xfrm rot="5400000">
                <a:off x="4348273" y="3161060"/>
                <a:ext cx="328916" cy="271620"/>
              </a:xfrm>
              <a:prstGeom prst="straightConnector1">
                <a:avLst/>
              </a:prstGeom>
              <a:solidFill>
                <a:srgbClr val="FFFFFF"/>
              </a:solidFill>
              <a:ln w="3175" cmpd="sng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stCxn id="36" idx="5"/>
                <a:endCxn id="37" idx="0"/>
              </p:cNvCxnSpPr>
              <p:nvPr/>
            </p:nvCxnSpPr>
            <p:spPr>
              <a:xfrm rot="16200000" flipH="1">
                <a:off x="4936099" y="3141961"/>
                <a:ext cx="328916" cy="309818"/>
              </a:xfrm>
              <a:prstGeom prst="straightConnector1">
                <a:avLst/>
              </a:prstGeom>
              <a:solidFill>
                <a:srgbClr val="FFFFFF"/>
              </a:solidFill>
              <a:ln w="3175" cmpd="sng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5087852" y="4069925"/>
                <a:ext cx="420174" cy="420174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en-US" sz="3200" dirty="0">
                  <a:effectLst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168213" y="4069925"/>
                <a:ext cx="420174" cy="420174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en-US" sz="3200" dirty="0">
                  <a:effectLst/>
                </a:endParaRPr>
              </a:p>
            </p:txBody>
          </p:sp>
          <p:cxnSp>
            <p:nvCxnSpPr>
              <p:cNvPr id="33" name="Straight Arrow Connector 32"/>
              <p:cNvCxnSpPr>
                <a:stCxn id="34" idx="4"/>
                <a:endCxn id="31" idx="0"/>
              </p:cNvCxnSpPr>
              <p:nvPr/>
            </p:nvCxnSpPr>
            <p:spPr>
              <a:xfrm>
                <a:off x="4374352" y="3878937"/>
                <a:ext cx="923587" cy="190988"/>
              </a:xfrm>
              <a:prstGeom prst="straightConnector1">
                <a:avLst/>
              </a:prstGeom>
              <a:solidFill>
                <a:srgbClr val="FFFFFF"/>
              </a:solidFill>
              <a:ln w="3175" cmpd="sng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/>
              <p:cNvSpPr/>
              <p:nvPr/>
            </p:nvSpPr>
            <p:spPr>
              <a:xfrm>
                <a:off x="4164265" y="3458763"/>
                <a:ext cx="420174" cy="420174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en-US" sz="3200" dirty="0">
                  <a:effectLst/>
                </a:endParaRPr>
              </a:p>
            </p:txBody>
          </p:sp>
          <p:cxnSp>
            <p:nvCxnSpPr>
              <p:cNvPr id="30" name="Straight Arrow Connector 29"/>
              <p:cNvCxnSpPr>
                <a:stCxn id="34" idx="4"/>
                <a:endCxn id="32" idx="0"/>
              </p:cNvCxnSpPr>
              <p:nvPr/>
            </p:nvCxnSpPr>
            <p:spPr>
              <a:xfrm>
                <a:off x="4374352" y="3878937"/>
                <a:ext cx="3948" cy="190988"/>
              </a:xfrm>
              <a:prstGeom prst="straightConnector1">
                <a:avLst/>
              </a:prstGeom>
              <a:solidFill>
                <a:srgbClr val="FFFFFF"/>
              </a:solidFill>
              <a:ln w="3175" cmpd="sng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216"/>
            <p:cNvCxnSpPr>
              <a:cxnSpLocks noChangeShapeType="1"/>
            </p:cNvCxnSpPr>
            <p:nvPr/>
          </p:nvCxnSpPr>
          <p:spPr bwMode="auto">
            <a:xfrm>
              <a:off x="3864084" y="2034320"/>
              <a:ext cx="0" cy="233986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9" name="Oval 8"/>
          <p:cNvSpPr/>
          <p:nvPr/>
        </p:nvSpPr>
        <p:spPr>
          <a:xfrm>
            <a:off x="5310149" y="2304326"/>
            <a:ext cx="411185" cy="30202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3200">
              <a:effectLst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41232" y="2076825"/>
            <a:ext cx="420173" cy="42017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en-US" sz="3200" dirty="0">
              <a:effectLst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41232" y="2726184"/>
            <a:ext cx="420173" cy="42017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en-US" sz="3200" dirty="0">
              <a:effectLst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899604" y="3413741"/>
            <a:ext cx="420173" cy="42017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en-US" sz="3200" dirty="0">
              <a:effectLst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21059" y="3413741"/>
            <a:ext cx="420173" cy="42017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3200" dirty="0">
                <a:effectLst/>
              </a:rPr>
              <a:t>Leaf</a:t>
            </a:r>
          </a:p>
        </p:txBody>
      </p:sp>
      <p:cxnSp>
        <p:nvCxnSpPr>
          <p:cNvPr id="23" name="Straight Arrow Connector 22"/>
          <p:cNvCxnSpPr>
            <a:stCxn id="19" idx="4"/>
            <a:endCxn id="20" idx="0"/>
          </p:cNvCxnSpPr>
          <p:nvPr/>
        </p:nvCxnSpPr>
        <p:spPr>
          <a:xfrm rot="5400000">
            <a:off x="1536726" y="2611592"/>
            <a:ext cx="229186" cy="796"/>
          </a:xfrm>
          <a:prstGeom prst="straightConnector1">
            <a:avLst/>
          </a:prstGeom>
          <a:solidFill>
            <a:schemeClr val="bg1"/>
          </a:solidFill>
          <a:ln w="3175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3"/>
            <a:endCxn id="22" idx="0"/>
          </p:cNvCxnSpPr>
          <p:nvPr/>
        </p:nvCxnSpPr>
        <p:spPr>
          <a:xfrm rot="5400000">
            <a:off x="1202498" y="3113473"/>
            <a:ext cx="328916" cy="271620"/>
          </a:xfrm>
          <a:prstGeom prst="straightConnector1">
            <a:avLst/>
          </a:prstGeom>
          <a:solidFill>
            <a:schemeClr val="bg1"/>
          </a:solidFill>
          <a:ln w="3175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5"/>
            <a:endCxn id="21" idx="0"/>
          </p:cNvCxnSpPr>
          <p:nvPr/>
        </p:nvCxnSpPr>
        <p:spPr>
          <a:xfrm rot="16200000" flipH="1">
            <a:off x="1790324" y="3094374"/>
            <a:ext cx="328916" cy="309818"/>
          </a:xfrm>
          <a:prstGeom prst="straightConnector1">
            <a:avLst/>
          </a:prstGeom>
          <a:solidFill>
            <a:schemeClr val="bg1"/>
          </a:solidFill>
          <a:ln w="3175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942077" y="4022338"/>
            <a:ext cx="420174" cy="42017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en-US" sz="3200" dirty="0">
              <a:effectLst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22438" y="4022338"/>
            <a:ext cx="420174" cy="42017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en-US" sz="3200" dirty="0">
              <a:effectLst/>
            </a:endParaRPr>
          </a:p>
        </p:txBody>
      </p:sp>
      <p:cxnSp>
        <p:nvCxnSpPr>
          <p:cNvPr id="17" name="Straight Arrow Connector 16"/>
          <p:cNvCxnSpPr>
            <a:stCxn id="18" idx="4"/>
            <a:endCxn id="15" idx="0"/>
          </p:cNvCxnSpPr>
          <p:nvPr/>
        </p:nvCxnSpPr>
        <p:spPr>
          <a:xfrm>
            <a:off x="1228577" y="3831350"/>
            <a:ext cx="923587" cy="190988"/>
          </a:xfrm>
          <a:prstGeom prst="straightConnector1">
            <a:avLst/>
          </a:prstGeom>
          <a:solidFill>
            <a:schemeClr val="bg1"/>
          </a:solidFill>
          <a:ln w="3175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018490" y="3411176"/>
            <a:ext cx="420174" cy="42017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en-US" sz="3200" dirty="0">
              <a:effectLst/>
            </a:endParaRPr>
          </a:p>
        </p:txBody>
      </p:sp>
      <p:cxnSp>
        <p:nvCxnSpPr>
          <p:cNvPr id="14" name="Straight Arrow Connector 13"/>
          <p:cNvCxnSpPr>
            <a:stCxn id="18" idx="4"/>
            <a:endCxn id="16" idx="0"/>
          </p:cNvCxnSpPr>
          <p:nvPr/>
        </p:nvCxnSpPr>
        <p:spPr>
          <a:xfrm>
            <a:off x="1228577" y="3831350"/>
            <a:ext cx="3948" cy="190988"/>
          </a:xfrm>
          <a:prstGeom prst="straightConnector1">
            <a:avLst/>
          </a:prstGeom>
          <a:solidFill>
            <a:schemeClr val="bg1"/>
          </a:solidFill>
          <a:ln w="3175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 bwMode="auto">
          <a:xfrm>
            <a:off x="4954448" y="2178407"/>
            <a:ext cx="0" cy="535503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4522175" y="2713910"/>
            <a:ext cx="881752" cy="797878"/>
            <a:chOff x="4522175" y="3999097"/>
            <a:chExt cx="881752" cy="797878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 flipH="1">
              <a:off x="4522175" y="3999097"/>
              <a:ext cx="432273" cy="79787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sysDash"/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4954448" y="3999097"/>
              <a:ext cx="449479" cy="797878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prstDash val="sysDash"/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4522175" y="3445121"/>
            <a:ext cx="924764" cy="643032"/>
            <a:chOff x="4522175" y="4730308"/>
            <a:chExt cx="924764" cy="643032"/>
          </a:xfrm>
        </p:grpSpPr>
        <p:cxnSp>
          <p:nvCxnSpPr>
            <p:cNvPr id="45" name="Straight Arrow Connector 44"/>
            <p:cNvCxnSpPr/>
            <p:nvPr/>
          </p:nvCxnSpPr>
          <p:spPr bwMode="auto">
            <a:xfrm flipH="1">
              <a:off x="4522175" y="4730308"/>
              <a:ext cx="0" cy="64303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sysDash"/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 bwMode="auto">
            <a:xfrm>
              <a:off x="4537229" y="4794826"/>
              <a:ext cx="909710" cy="578514"/>
            </a:xfrm>
            <a:prstGeom prst="straightConnector1">
              <a:avLst/>
            </a:prstGeom>
            <a:ln w="38100" cmpd="sng">
              <a:solidFill>
                <a:srgbClr val="008000"/>
              </a:solidFill>
              <a:prstDash val="sysDash"/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Group 191"/>
          <p:cNvGrpSpPr/>
          <p:nvPr/>
        </p:nvGrpSpPr>
        <p:grpSpPr>
          <a:xfrm>
            <a:off x="7476855" y="2124412"/>
            <a:ext cx="922613" cy="1909746"/>
            <a:chOff x="7476855" y="3409599"/>
            <a:chExt cx="922613" cy="1909746"/>
          </a:xfrm>
        </p:grpSpPr>
        <p:cxnSp>
          <p:nvCxnSpPr>
            <p:cNvPr id="79" name="Straight Arrow Connector 78"/>
            <p:cNvCxnSpPr/>
            <p:nvPr/>
          </p:nvCxnSpPr>
          <p:spPr bwMode="auto">
            <a:xfrm>
              <a:off x="7906978" y="3409599"/>
              <a:ext cx="0" cy="53550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sysDash"/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 bwMode="auto">
            <a:xfrm flipH="1">
              <a:off x="7476855" y="3945102"/>
              <a:ext cx="430123" cy="79787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sysDash"/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 bwMode="auto">
            <a:xfrm>
              <a:off x="7906978" y="3945102"/>
              <a:ext cx="449478" cy="797878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prstDash val="sysDash"/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 bwMode="auto">
            <a:xfrm flipH="1">
              <a:off x="7476855" y="4676313"/>
              <a:ext cx="0" cy="64303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sysDash"/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 bwMode="auto">
            <a:xfrm>
              <a:off x="7491909" y="4740831"/>
              <a:ext cx="907559" cy="578514"/>
            </a:xfrm>
            <a:prstGeom prst="straightConnector1">
              <a:avLst/>
            </a:prstGeom>
            <a:ln w="38100" cmpd="sng">
              <a:solidFill>
                <a:srgbClr val="217436"/>
              </a:solidFill>
              <a:prstDash val="sysDash"/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Straight Arrow Connector 2"/>
          <p:cNvCxnSpPr>
            <a:cxnSpLocks noChangeShapeType="1"/>
          </p:cNvCxnSpPr>
          <p:nvPr/>
        </p:nvCxnSpPr>
        <p:spPr bwMode="auto">
          <a:xfrm flipV="1">
            <a:off x="518145" y="1983055"/>
            <a:ext cx="0" cy="233986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Minion Pro"/>
                <a:cs typeface="Minion Pro"/>
              </a:rPr>
              <a:t>Schedule Layout as </a:t>
            </a:r>
            <a:r>
              <a:rPr lang="en-US" sz="4000" dirty="0" smtClean="0">
                <a:solidFill>
                  <a:srgbClr val="FF0000"/>
                </a:solidFill>
                <a:latin typeface="Minion Pro"/>
                <a:cs typeface="Minion Pro"/>
              </a:rPr>
              <a:t>Parallel</a:t>
            </a:r>
            <a:r>
              <a:rPr lang="en-US" sz="4000" dirty="0" smtClean="0">
                <a:latin typeface="Minion Pro"/>
                <a:cs typeface="Minion Pro"/>
              </a:rPr>
              <a:t> Tree Traversals</a:t>
            </a:r>
            <a:endParaRPr lang="en-US" sz="4000" dirty="0">
              <a:latin typeface="Minion Pro"/>
              <a:cs typeface="Minion Pro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13937" y="4442512"/>
            <a:ext cx="2227642" cy="593682"/>
            <a:chOff x="913937" y="5727699"/>
            <a:chExt cx="2227642" cy="593682"/>
          </a:xfrm>
        </p:grpSpPr>
        <p:sp>
          <p:nvSpPr>
            <p:cNvPr id="6" name="TextBox 5"/>
            <p:cNvSpPr txBox="1"/>
            <p:nvPr/>
          </p:nvSpPr>
          <p:spPr>
            <a:xfrm>
              <a:off x="913937" y="5727699"/>
              <a:ext cx="119575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/>
                <a:t>w,h</a:t>
              </a:r>
              <a:endParaRPr lang="en-US" sz="3200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880621" y="5736605"/>
              <a:ext cx="1260958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rgbClr val="008000"/>
                  </a:solidFill>
                </a:rPr>
                <a:t>w,h</a:t>
              </a:r>
              <a:endParaRPr lang="en-US" sz="32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36868" y="3044409"/>
            <a:ext cx="3072606" cy="996779"/>
            <a:chOff x="536868" y="4329596"/>
            <a:chExt cx="3072606" cy="996779"/>
          </a:xfrm>
        </p:grpSpPr>
        <p:sp>
          <p:nvSpPr>
            <p:cNvPr id="89" name="TextBox 88"/>
            <p:cNvSpPr txBox="1"/>
            <p:nvPr/>
          </p:nvSpPr>
          <p:spPr>
            <a:xfrm>
              <a:off x="2296860" y="4701713"/>
              <a:ext cx="131261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rgbClr val="FF0000"/>
                  </a:solidFill>
                </a:rPr>
                <a:t>w,h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36868" y="4329596"/>
              <a:ext cx="1742188" cy="996779"/>
              <a:chOff x="536868" y="4329596"/>
              <a:chExt cx="1742188" cy="996779"/>
            </a:xfrm>
          </p:grpSpPr>
          <p:cxnSp>
            <p:nvCxnSpPr>
              <p:cNvPr id="53" name="Straight Arrow Connector 52"/>
              <p:cNvCxnSpPr/>
              <p:nvPr/>
            </p:nvCxnSpPr>
            <p:spPr bwMode="auto">
              <a:xfrm flipH="1">
                <a:off x="1354292" y="4683341"/>
                <a:ext cx="0" cy="643034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prstDash val="sysDash"/>
                <a:headEnd type="triangle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 bwMode="auto">
              <a:xfrm>
                <a:off x="1369347" y="4747859"/>
                <a:ext cx="909709" cy="578516"/>
              </a:xfrm>
              <a:prstGeom prst="straightConnector1">
                <a:avLst/>
              </a:prstGeom>
              <a:ln w="38100" cmpd="sng">
                <a:solidFill>
                  <a:srgbClr val="217436"/>
                </a:solidFill>
                <a:prstDash val="sysDash"/>
                <a:headEnd type="triangle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/>
              <p:cNvSpPr txBox="1"/>
              <p:nvPr/>
            </p:nvSpPr>
            <p:spPr>
              <a:xfrm>
                <a:off x="536868" y="4329596"/>
                <a:ext cx="1202009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err="1" smtClean="0"/>
                  <a:t>w,h</a:t>
                </a:r>
                <a:endParaRPr lang="en-US" sz="3200" dirty="0"/>
              </a:p>
            </p:txBody>
          </p:sp>
        </p:grpSp>
      </p:grpSp>
      <p:grpSp>
        <p:nvGrpSpPr>
          <p:cNvPr id="86" name="Group 85"/>
          <p:cNvGrpSpPr/>
          <p:nvPr/>
        </p:nvGrpSpPr>
        <p:grpSpPr>
          <a:xfrm>
            <a:off x="819437" y="2497397"/>
            <a:ext cx="1416607" cy="965275"/>
            <a:chOff x="819437" y="3782584"/>
            <a:chExt cx="1416607" cy="965275"/>
          </a:xfrm>
        </p:grpSpPr>
        <p:cxnSp>
          <p:nvCxnSpPr>
            <p:cNvPr id="56" name="Straight Arrow Connector 55"/>
            <p:cNvCxnSpPr/>
            <p:nvPr/>
          </p:nvCxnSpPr>
          <p:spPr bwMode="auto">
            <a:xfrm flipH="1">
              <a:off x="1354292" y="3949982"/>
              <a:ext cx="432274" cy="797877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sysDash"/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1786566" y="3949982"/>
              <a:ext cx="449478" cy="797877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prstDash val="sysDash"/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819437" y="3782584"/>
              <a:ext cx="128009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/>
                <a:t>w,h</a:t>
              </a:r>
              <a:endParaRPr lang="en-US" sz="3200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887252" y="1725754"/>
            <a:ext cx="1470248" cy="939041"/>
            <a:chOff x="887252" y="3010941"/>
            <a:chExt cx="1470248" cy="939041"/>
          </a:xfrm>
        </p:grpSpPr>
        <p:cxnSp>
          <p:nvCxnSpPr>
            <p:cNvPr id="55" name="Straight Arrow Connector 54"/>
            <p:cNvCxnSpPr/>
            <p:nvPr/>
          </p:nvCxnSpPr>
          <p:spPr bwMode="auto">
            <a:xfrm>
              <a:off x="1786566" y="3414479"/>
              <a:ext cx="0" cy="53550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sysDash"/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887252" y="3010941"/>
              <a:ext cx="1470248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/>
                <a:t>w,h</a:t>
              </a:r>
              <a:endParaRPr lang="en-US" sz="3200" dirty="0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4537229" y="1508822"/>
            <a:ext cx="118410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x,y</a:t>
            </a:r>
            <a:endParaRPr lang="en-US" sz="3200" dirty="0"/>
          </a:p>
        </p:txBody>
      </p:sp>
      <p:sp>
        <p:nvSpPr>
          <p:cNvPr id="103" name="TextBox 102"/>
          <p:cNvSpPr txBox="1"/>
          <p:nvPr/>
        </p:nvSpPr>
        <p:spPr>
          <a:xfrm>
            <a:off x="7630195" y="1502442"/>
            <a:ext cx="6292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</a:t>
            </a:r>
            <a:endParaRPr lang="en-US" sz="3200" dirty="0"/>
          </a:p>
        </p:txBody>
      </p:sp>
      <p:sp>
        <p:nvSpPr>
          <p:cNvPr id="193" name="TextBox 192"/>
          <p:cNvSpPr txBox="1"/>
          <p:nvPr/>
        </p:nvSpPr>
        <p:spPr>
          <a:xfrm>
            <a:off x="1065196" y="5367134"/>
            <a:ext cx="681997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3366FF"/>
                </a:solidFill>
                <a:latin typeface="Minion Pro"/>
                <a:cs typeface="Minion Pro"/>
              </a:rPr>
              <a:t>Schedule correct for all data sets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61405" y="1477861"/>
            <a:ext cx="2412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h0=max(h1,h2)</a:t>
            </a:r>
          </a:p>
          <a:p>
            <a:r>
              <a:rPr lang="en-US" sz="2400" dirty="0" smtClean="0"/>
              <a:t>w0=</a:t>
            </a:r>
            <a:r>
              <a:rPr lang="en-US" sz="2400" i="1" dirty="0" smtClean="0">
                <a:solidFill>
                  <a:srgbClr val="3366FF"/>
                </a:solidFill>
              </a:rPr>
              <a:t>f</a:t>
            </a:r>
            <a:r>
              <a:rPr lang="en-US" sz="2400" i="1" dirty="0" smtClean="0"/>
              <a:t> </a:t>
            </a:r>
            <a:r>
              <a:rPr lang="en-US" sz="2400" dirty="0" smtClean="0"/>
              <a:t>(w1,w2)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4037055" y="3423123"/>
            <a:ext cx="2448560" cy="1112559"/>
          </a:xfrm>
          <a:prstGeom prst="wedgeRectCallout">
            <a:avLst>
              <a:gd name="adj1" fmla="val -112310"/>
              <a:gd name="adj2" fmla="val 24834"/>
            </a:avLst>
          </a:prstGeom>
          <a:solidFill>
            <a:srgbClr val="80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document </a:t>
            </a:r>
          </a:p>
          <a:p>
            <a:pPr algn="ctr"/>
            <a:r>
              <a:rPr lang="en-US" sz="3200" i="1" dirty="0" smtClean="0">
                <a:solidFill>
                  <a:schemeClr val="bg1"/>
                </a:solidFill>
              </a:rPr>
              <a:t>tree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93" name="Rectangular Callout 92"/>
          <p:cNvSpPr/>
          <p:nvPr/>
        </p:nvSpPr>
        <p:spPr>
          <a:xfrm>
            <a:off x="5413734" y="1191767"/>
            <a:ext cx="3577865" cy="1112559"/>
          </a:xfrm>
          <a:prstGeom prst="wedgeRectCallout">
            <a:avLst>
              <a:gd name="adj1" fmla="val -90160"/>
              <a:gd name="adj2" fmla="val 1204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constraints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on node attributes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8" name="Rectangular Callout 97"/>
          <p:cNvSpPr/>
          <p:nvPr/>
        </p:nvSpPr>
        <p:spPr>
          <a:xfrm>
            <a:off x="426641" y="1584725"/>
            <a:ext cx="2448560" cy="593682"/>
          </a:xfrm>
          <a:prstGeom prst="wedgeRectCallout">
            <a:avLst>
              <a:gd name="adj1" fmla="val -8837"/>
              <a:gd name="adj2" fmla="val 151586"/>
            </a:avLst>
          </a:prstGeom>
          <a:solidFill>
            <a:srgbClr val="80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logical joins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99" name="Rectangular Callout 98"/>
          <p:cNvSpPr/>
          <p:nvPr/>
        </p:nvSpPr>
        <p:spPr>
          <a:xfrm>
            <a:off x="5855037" y="2467109"/>
            <a:ext cx="2739319" cy="593682"/>
          </a:xfrm>
          <a:prstGeom prst="wedgeRectCallout">
            <a:avLst>
              <a:gd name="adj1" fmla="val -75427"/>
              <a:gd name="adj2" fmla="val 40185"/>
            </a:avLst>
          </a:prstGeom>
          <a:solidFill>
            <a:srgbClr val="80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logical </a:t>
            </a:r>
            <a:r>
              <a:rPr lang="en-US" sz="3200" dirty="0" smtClean="0">
                <a:solidFill>
                  <a:schemeClr val="bg1"/>
                </a:solidFill>
              </a:rPr>
              <a:t>fork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141579" y="4479238"/>
            <a:ext cx="734067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Minion Pro"/>
                <a:cs typeface="Minion Pro"/>
              </a:rPr>
              <a:t>Parallelism in each traversal!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FBF3-B4C0-8943-A352-9CC9A79AEAB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48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3" grpId="0"/>
      <p:bldP spid="193" grpId="0"/>
      <p:bldP spid="11" grpId="0"/>
      <p:bldP spid="3" grpId="0" animBg="1"/>
      <p:bldP spid="93" grpId="0" animBg="1"/>
      <p:bldP spid="98" grpId="0" animBg="1"/>
      <p:bldP spid="99" grpId="0" animBg="1"/>
      <p:bldP spid="10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68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Minion Pro"/>
                <a:cs typeface="Minion Pro"/>
              </a:rPr>
              <a:t>Schedule in Action</a:t>
            </a:r>
            <a:endParaRPr lang="en-US" dirty="0">
              <a:latin typeface="Minion Pro"/>
              <a:cs typeface="Minion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0938"/>
            <a:ext cx="8229600" cy="4885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Minion Pro"/>
                <a:cs typeface="Minion Pro"/>
              </a:rPr>
              <a:t>schedule {</a:t>
            </a:r>
          </a:p>
          <a:p>
            <a:pPr marL="0" indent="0">
              <a:buNone/>
            </a:pPr>
            <a:r>
              <a:rPr lang="en-US" dirty="0">
                <a:latin typeface="Minion Pro"/>
                <a:cs typeface="Minion Pro"/>
              </a:rPr>
              <a:t>	</a:t>
            </a:r>
            <a:r>
              <a:rPr lang="en-US" dirty="0" smtClean="0">
                <a:latin typeface="Minion Pro"/>
                <a:cs typeface="Minion Pro"/>
              </a:rPr>
              <a:t>[ (</a:t>
            </a:r>
            <a:r>
              <a:rPr lang="en-US" dirty="0" smtClean="0">
                <a:latin typeface="Minion Pro"/>
                <a:ea typeface="Wingdings"/>
                <a:cs typeface="Minion Pro"/>
                <a:sym typeface="Wingdings"/>
              </a:rPr>
              <a:t></a:t>
            </a:r>
            <a:r>
              <a:rPr lang="en-US" dirty="0" smtClean="0">
                <a:latin typeface="Minion Pro"/>
                <a:cs typeface="Minion Pro"/>
                <a:sym typeface="Wingdings"/>
              </a:rPr>
              <a:t>, [(</a:t>
            </a:r>
            <a:r>
              <a:rPr lang="en-US" dirty="0" err="1" smtClean="0">
                <a:latin typeface="Minion Pro"/>
                <a:cs typeface="Minion Pro"/>
                <a:sym typeface="Wingdings"/>
              </a:rPr>
              <a:t>VBox</a:t>
            </a:r>
            <a:r>
              <a:rPr lang="en-US" dirty="0" smtClean="0">
                <a:latin typeface="Minion Pro"/>
                <a:cs typeface="Minion Pro"/>
                <a:sym typeface="Wingdings"/>
              </a:rPr>
              <a:t>, [w, h]), (</a:t>
            </a:r>
            <a:r>
              <a:rPr lang="en-US" dirty="0" err="1" smtClean="0">
                <a:latin typeface="Minion Pro"/>
                <a:cs typeface="Minion Pro"/>
                <a:sym typeface="Wingdings"/>
              </a:rPr>
              <a:t>HBox</a:t>
            </a:r>
            <a:r>
              <a:rPr lang="en-US" dirty="0" smtClean="0">
                <a:latin typeface="Minion Pro"/>
                <a:cs typeface="Minion Pro"/>
                <a:sym typeface="Wingdings"/>
              </a:rPr>
              <a:t>, [w, h])]),</a:t>
            </a:r>
          </a:p>
          <a:p>
            <a:pPr marL="0" indent="0">
              <a:buNone/>
            </a:pPr>
            <a:r>
              <a:rPr lang="en-US" dirty="0">
                <a:latin typeface="Minion Pro"/>
                <a:cs typeface="Minion Pro"/>
                <a:sym typeface="Wingdings"/>
              </a:rPr>
              <a:t> </a:t>
            </a:r>
            <a:r>
              <a:rPr lang="en-US" dirty="0" smtClean="0">
                <a:latin typeface="Minion Pro"/>
                <a:cs typeface="Minion Pro"/>
                <a:sym typeface="Wingdings"/>
              </a:rPr>
              <a:t>      “;”,</a:t>
            </a:r>
          </a:p>
          <a:p>
            <a:pPr marL="0" indent="0">
              <a:buNone/>
            </a:pPr>
            <a:r>
              <a:rPr lang="en-US" dirty="0" smtClean="0">
                <a:latin typeface="Minion Pro"/>
                <a:cs typeface="Minion Pro"/>
              </a:rPr>
              <a:t>	 (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 smtClean="0">
                <a:latin typeface="Minion Pro"/>
                <a:cs typeface="Minion Pro"/>
                <a:sym typeface="Wingdings"/>
              </a:rPr>
              <a:t>, </a:t>
            </a:r>
            <a:r>
              <a:rPr lang="en-US" dirty="0">
                <a:latin typeface="Minion Pro"/>
                <a:cs typeface="Minion Pro"/>
                <a:sym typeface="Wingdings"/>
              </a:rPr>
              <a:t>[(</a:t>
            </a:r>
            <a:r>
              <a:rPr lang="en-US" dirty="0" err="1">
                <a:latin typeface="Minion Pro"/>
                <a:cs typeface="Minion Pro"/>
                <a:sym typeface="Wingdings"/>
              </a:rPr>
              <a:t>VBox</a:t>
            </a:r>
            <a:r>
              <a:rPr lang="en-US" dirty="0">
                <a:latin typeface="Minion Pro"/>
                <a:cs typeface="Minion Pro"/>
                <a:sym typeface="Wingdings"/>
              </a:rPr>
              <a:t>, </a:t>
            </a:r>
            <a:r>
              <a:rPr lang="en-US" dirty="0" smtClean="0">
                <a:latin typeface="Minion Pro"/>
                <a:cs typeface="Minion Pro"/>
                <a:sym typeface="Wingdings"/>
              </a:rPr>
              <a:t>[x, y]</a:t>
            </a:r>
            <a:r>
              <a:rPr lang="en-US" dirty="0">
                <a:latin typeface="Minion Pro"/>
                <a:cs typeface="Minion Pro"/>
                <a:sym typeface="Wingdings"/>
              </a:rPr>
              <a:t>), (</a:t>
            </a:r>
            <a:r>
              <a:rPr lang="en-US" dirty="0" err="1">
                <a:latin typeface="Minion Pro"/>
                <a:cs typeface="Minion Pro"/>
                <a:sym typeface="Wingdings"/>
              </a:rPr>
              <a:t>HBox</a:t>
            </a:r>
            <a:r>
              <a:rPr lang="en-US" dirty="0">
                <a:latin typeface="Minion Pro"/>
                <a:cs typeface="Minion Pro"/>
                <a:sym typeface="Wingdings"/>
              </a:rPr>
              <a:t>, </a:t>
            </a:r>
            <a:r>
              <a:rPr lang="en-US" dirty="0" smtClean="0">
                <a:latin typeface="Minion Pro"/>
                <a:cs typeface="Minion Pro"/>
                <a:sym typeface="Wingdings"/>
              </a:rPr>
              <a:t>[x, y])])] }</a:t>
            </a:r>
          </a:p>
          <a:p>
            <a:pPr marL="0" indent="0">
              <a:buNone/>
            </a:pPr>
            <a:endParaRPr lang="en-US" dirty="0" smtClean="0">
              <a:latin typeface="Minion Pro"/>
              <a:cs typeface="Minion Pro"/>
              <a:sym typeface="Wingdings"/>
            </a:endParaRPr>
          </a:p>
          <a:p>
            <a:pPr marL="0" indent="0">
              <a:buNone/>
            </a:pPr>
            <a:r>
              <a:rPr lang="en-US" dirty="0" err="1">
                <a:latin typeface="Minion Pro"/>
                <a:cs typeface="Minion Pro"/>
                <a:sym typeface="Wingdings"/>
              </a:rPr>
              <a:t>H</a:t>
            </a:r>
            <a:r>
              <a:rPr lang="en-US" dirty="0" err="1" smtClean="0">
                <a:latin typeface="Minion Pro"/>
                <a:cs typeface="Minion Pro"/>
                <a:sym typeface="Wingdings"/>
              </a:rPr>
              <a:t>Box</a:t>
            </a:r>
            <a:r>
              <a:rPr lang="en-US" dirty="0" smtClean="0">
                <a:latin typeface="Minion Pro"/>
                <a:cs typeface="Minion Pro"/>
                <a:sym typeface="Wingdings"/>
              </a:rPr>
              <a:t> {</a:t>
            </a:r>
            <a:br>
              <a:rPr lang="en-US" dirty="0" smtClean="0">
                <a:latin typeface="Minion Pro"/>
                <a:cs typeface="Minion Pro"/>
                <a:sym typeface="Wingdings"/>
              </a:rPr>
            </a:br>
            <a:r>
              <a:rPr lang="en-US" dirty="0" smtClean="0">
                <a:latin typeface="Minion Pro"/>
                <a:cs typeface="Minion Pro"/>
                <a:sym typeface="Wingdings"/>
              </a:rPr>
              <a:t>   w := </a:t>
            </a:r>
            <a:r>
              <a:rPr lang="en-US" dirty="0" err="1" smtClean="0">
                <a:latin typeface="Minion Pro"/>
                <a:cs typeface="Minion Pro"/>
                <a:sym typeface="Wingdings"/>
              </a:rPr>
              <a:t>left.w</a:t>
            </a:r>
            <a:r>
              <a:rPr lang="en-US" dirty="0" smtClean="0">
                <a:latin typeface="Minion Pro"/>
                <a:cs typeface="Minion Pro"/>
                <a:sym typeface="Wingdings"/>
              </a:rPr>
              <a:t> + right .w</a:t>
            </a:r>
          </a:p>
          <a:p>
            <a:pPr marL="0" indent="0">
              <a:buNone/>
            </a:pPr>
            <a:r>
              <a:rPr lang="en-US" dirty="0" smtClean="0">
                <a:latin typeface="Minion Pro"/>
                <a:cs typeface="Minion Pro"/>
                <a:sym typeface="Wingdings"/>
              </a:rPr>
              <a:t>…</a:t>
            </a:r>
          </a:p>
          <a:p>
            <a:pPr marL="0" indent="0">
              <a:buNone/>
            </a:pPr>
            <a:endParaRPr lang="en-US" dirty="0"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35637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/>
          <p:cNvSpPr txBox="1"/>
          <p:nvPr/>
        </p:nvSpPr>
        <p:spPr>
          <a:xfrm>
            <a:off x="4963318" y="2509436"/>
            <a:ext cx="4096542" cy="1384995"/>
          </a:xfrm>
          <a:prstGeom prst="rect">
            <a:avLst/>
          </a:prstGeom>
          <a:solidFill>
            <a:schemeClr val="bg1"/>
          </a:solidFill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3366FF"/>
                </a:solidFill>
                <a:latin typeface="Minion Pro"/>
                <a:cs typeface="Minion Pro"/>
              </a:rPr>
              <a:t>Benefits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3366FF"/>
                </a:solidFill>
                <a:latin typeface="Minion Pro"/>
                <a:cs typeface="Minion Pro"/>
              </a:rPr>
              <a:t>Parallelism!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3366FF"/>
                </a:solidFill>
                <a:latin typeface="Minion Pro"/>
                <a:cs typeface="Minion Pro"/>
              </a:rPr>
              <a:t>Data never leaves GPU</a:t>
            </a:r>
            <a:endParaRPr lang="en-US" sz="2800" dirty="0">
              <a:solidFill>
                <a:srgbClr val="3366FF"/>
              </a:solidFill>
              <a:latin typeface="Minion Pro"/>
              <a:cs typeface="Minion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462"/>
            <a:ext cx="9144000" cy="1143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Minion Pro"/>
                <a:cs typeface="Minion Pro"/>
              </a:rPr>
              <a:t>One Layout Traversal on GPU</a:t>
            </a:r>
            <a:br>
              <a:rPr lang="en-US" sz="4000" b="1" dirty="0" smtClean="0">
                <a:latin typeface="Minion Pro"/>
                <a:cs typeface="Minion Pro"/>
              </a:rPr>
            </a:br>
            <a:r>
              <a:rPr lang="en-US" sz="3200" b="1" dirty="0" smtClean="0">
                <a:latin typeface="Minion Pro"/>
                <a:cs typeface="Minion Pro"/>
              </a:rPr>
              <a:t>“</a:t>
            </a:r>
            <a:r>
              <a:rPr lang="en-US" sz="3200" dirty="0" smtClean="0">
                <a:latin typeface="Minion Pro"/>
                <a:cs typeface="Minion Pro"/>
              </a:rPr>
              <a:t>Level-synchronous Breadth-First”</a:t>
            </a:r>
            <a:endParaRPr lang="en-US" sz="4000" dirty="0">
              <a:latin typeface="Minion Pro"/>
              <a:cs typeface="Minion Pro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29117" y="2025066"/>
            <a:ext cx="121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8000"/>
                </a:solidFill>
              </a:rPr>
              <a:t>level 1</a:t>
            </a:r>
            <a:endParaRPr lang="en-US" sz="2400" dirty="0">
              <a:solidFill>
                <a:srgbClr val="008000"/>
              </a:solidFill>
            </a:endParaRPr>
          </a:p>
        </p:txBody>
      </p:sp>
      <p:grpSp>
        <p:nvGrpSpPr>
          <p:cNvPr id="890" name="Group 889"/>
          <p:cNvGrpSpPr/>
          <p:nvPr/>
        </p:nvGrpSpPr>
        <p:grpSpPr>
          <a:xfrm>
            <a:off x="1435100" y="2135133"/>
            <a:ext cx="609600" cy="762000"/>
            <a:chOff x="1752600" y="1981200"/>
            <a:chExt cx="609600" cy="762000"/>
          </a:xfrm>
          <a:solidFill>
            <a:schemeClr val="tx2">
              <a:lumMod val="20000"/>
              <a:lumOff val="80000"/>
            </a:schemeClr>
          </a:solidFill>
          <a:effectLst/>
        </p:grpSpPr>
        <p:sp>
          <p:nvSpPr>
            <p:cNvPr id="98" name="Oval 97"/>
            <p:cNvSpPr/>
            <p:nvPr/>
          </p:nvSpPr>
          <p:spPr>
            <a:xfrm>
              <a:off x="1752600" y="1981200"/>
              <a:ext cx="228600" cy="228600"/>
            </a:xfrm>
            <a:prstGeom prst="ellipse">
              <a:avLst/>
            </a:prstGeom>
            <a:grpFill/>
            <a:ln w="28575" cmpd="sng">
              <a:solidFill>
                <a:srgbClr val="3366FF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>
              <a:off x="1752600" y="2514600"/>
              <a:ext cx="228600" cy="228600"/>
            </a:xfrm>
            <a:prstGeom prst="ellipse">
              <a:avLst/>
            </a:prstGeom>
            <a:grpFill/>
            <a:ln w="28575" cmpd="sng">
              <a:solidFill>
                <a:srgbClr val="3366FF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9" name="Oval 138"/>
            <p:cNvSpPr/>
            <p:nvPr/>
          </p:nvSpPr>
          <p:spPr>
            <a:xfrm>
              <a:off x="2133600" y="2514600"/>
              <a:ext cx="228600" cy="228600"/>
            </a:xfrm>
            <a:prstGeom prst="ellipse">
              <a:avLst/>
            </a:prstGeom>
            <a:grpFill/>
            <a:ln w="28575" cmpd="sng">
              <a:solidFill>
                <a:srgbClr val="3366FF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65" name="Straight Connector 164"/>
            <p:cNvCxnSpPr>
              <a:stCxn id="98" idx="4"/>
              <a:endCxn id="138" idx="0"/>
            </p:cNvCxnSpPr>
            <p:nvPr/>
          </p:nvCxnSpPr>
          <p:spPr>
            <a:xfrm rot="5400000">
              <a:off x="1714500" y="2362200"/>
              <a:ext cx="304800" cy="1588"/>
            </a:xfrm>
            <a:prstGeom prst="line">
              <a:avLst/>
            </a:prstGeom>
            <a:grpFill/>
            <a:ln w="28575" cmpd="sng">
              <a:solidFill>
                <a:srgbClr val="3366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68" name="Straight Connector 167"/>
            <p:cNvCxnSpPr>
              <a:endCxn id="139" idx="0"/>
            </p:cNvCxnSpPr>
            <p:nvPr/>
          </p:nvCxnSpPr>
          <p:spPr>
            <a:xfrm>
              <a:off x="1867694" y="2209800"/>
              <a:ext cx="380206" cy="304800"/>
            </a:xfrm>
            <a:prstGeom prst="line">
              <a:avLst/>
            </a:prstGeom>
            <a:grpFill/>
            <a:ln w="28575" cmpd="sng">
              <a:solidFill>
                <a:srgbClr val="3366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891" name="Group 890"/>
          <p:cNvGrpSpPr/>
          <p:nvPr/>
        </p:nvGrpSpPr>
        <p:grpSpPr>
          <a:xfrm>
            <a:off x="1435100" y="2897133"/>
            <a:ext cx="1371600" cy="1066801"/>
            <a:chOff x="1752600" y="2743199"/>
            <a:chExt cx="1371600" cy="1066801"/>
          </a:xfrm>
          <a:solidFill>
            <a:schemeClr val="tx2">
              <a:lumMod val="20000"/>
              <a:lumOff val="80000"/>
            </a:schemeClr>
          </a:solidFill>
          <a:effectLst/>
        </p:grpSpPr>
        <p:sp>
          <p:nvSpPr>
            <p:cNvPr id="140" name="Oval 139"/>
            <p:cNvSpPr/>
            <p:nvPr/>
          </p:nvSpPr>
          <p:spPr>
            <a:xfrm>
              <a:off x="1752600" y="3048000"/>
              <a:ext cx="228600" cy="228600"/>
            </a:xfrm>
            <a:prstGeom prst="ellipse">
              <a:avLst/>
            </a:prstGeom>
            <a:grpFill/>
            <a:ln w="28575" cmpd="sng">
              <a:solidFill>
                <a:srgbClr val="3366FF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1" name="Oval 140"/>
            <p:cNvSpPr/>
            <p:nvPr/>
          </p:nvSpPr>
          <p:spPr>
            <a:xfrm>
              <a:off x="2133600" y="3048000"/>
              <a:ext cx="228600" cy="228600"/>
            </a:xfrm>
            <a:prstGeom prst="ellipse">
              <a:avLst/>
            </a:prstGeom>
            <a:grpFill/>
            <a:ln w="28575" cmpd="sng">
              <a:solidFill>
                <a:srgbClr val="3366FF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2" name="Oval 141"/>
            <p:cNvSpPr/>
            <p:nvPr/>
          </p:nvSpPr>
          <p:spPr>
            <a:xfrm>
              <a:off x="2514600" y="3048000"/>
              <a:ext cx="228600" cy="228600"/>
            </a:xfrm>
            <a:prstGeom prst="ellipse">
              <a:avLst/>
            </a:prstGeom>
            <a:grpFill/>
            <a:ln w="28575" cmpd="sng">
              <a:solidFill>
                <a:srgbClr val="3366FF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>
              <a:off x="2895600" y="3048000"/>
              <a:ext cx="228600" cy="228600"/>
            </a:xfrm>
            <a:prstGeom prst="ellipse">
              <a:avLst/>
            </a:prstGeom>
            <a:grpFill/>
            <a:ln w="28575" cmpd="sng">
              <a:solidFill>
                <a:srgbClr val="3366FF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1752600" y="3581400"/>
              <a:ext cx="228600" cy="228600"/>
            </a:xfrm>
            <a:prstGeom prst="ellipse">
              <a:avLst/>
            </a:prstGeom>
            <a:grpFill/>
            <a:ln w="28575" cmpd="sng">
              <a:solidFill>
                <a:srgbClr val="3366FF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>
              <a:off x="2133600" y="3581400"/>
              <a:ext cx="228600" cy="228600"/>
            </a:xfrm>
            <a:prstGeom prst="ellipse">
              <a:avLst/>
            </a:prstGeom>
            <a:grpFill/>
            <a:ln w="28575" cmpd="sng">
              <a:solidFill>
                <a:srgbClr val="3366FF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2514600" y="3581400"/>
              <a:ext cx="228600" cy="228600"/>
            </a:xfrm>
            <a:prstGeom prst="ellipse">
              <a:avLst/>
            </a:prstGeom>
            <a:grpFill/>
            <a:ln w="28575" cmpd="sng">
              <a:solidFill>
                <a:srgbClr val="3366FF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2895600" y="3581400"/>
              <a:ext cx="228600" cy="228600"/>
            </a:xfrm>
            <a:prstGeom prst="ellipse">
              <a:avLst/>
            </a:prstGeom>
            <a:grpFill/>
            <a:ln w="28575" cmpd="sng">
              <a:solidFill>
                <a:srgbClr val="3366FF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70" name="Straight Connector 169"/>
            <p:cNvCxnSpPr>
              <a:stCxn id="138" idx="4"/>
              <a:endCxn id="140" idx="0"/>
            </p:cNvCxnSpPr>
            <p:nvPr/>
          </p:nvCxnSpPr>
          <p:spPr>
            <a:xfrm>
              <a:off x="1854200" y="2743199"/>
              <a:ext cx="12700" cy="304801"/>
            </a:xfrm>
            <a:prstGeom prst="line">
              <a:avLst/>
            </a:prstGeom>
            <a:grpFill/>
            <a:ln w="28575" cmpd="sng">
              <a:solidFill>
                <a:srgbClr val="3366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72" name="Straight Connector 171"/>
            <p:cNvCxnSpPr>
              <a:stCxn id="139" idx="4"/>
              <a:endCxn id="142" idx="0"/>
            </p:cNvCxnSpPr>
            <p:nvPr/>
          </p:nvCxnSpPr>
          <p:spPr>
            <a:xfrm>
              <a:off x="2235200" y="2743199"/>
              <a:ext cx="393700" cy="304801"/>
            </a:xfrm>
            <a:prstGeom prst="line">
              <a:avLst/>
            </a:prstGeom>
            <a:grpFill/>
            <a:ln w="28575" cmpd="sng">
              <a:solidFill>
                <a:srgbClr val="3366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74" name="Straight Connector 173"/>
            <p:cNvCxnSpPr>
              <a:stCxn id="138" idx="4"/>
              <a:endCxn id="141" idx="0"/>
            </p:cNvCxnSpPr>
            <p:nvPr/>
          </p:nvCxnSpPr>
          <p:spPr>
            <a:xfrm>
              <a:off x="1854200" y="2743199"/>
              <a:ext cx="393700" cy="304801"/>
            </a:xfrm>
            <a:prstGeom prst="line">
              <a:avLst/>
            </a:prstGeom>
            <a:grpFill/>
            <a:ln w="28575" cmpd="sng">
              <a:solidFill>
                <a:srgbClr val="3366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76" name="Straight Connector 175"/>
            <p:cNvCxnSpPr>
              <a:stCxn id="139" idx="4"/>
              <a:endCxn id="143" idx="0"/>
            </p:cNvCxnSpPr>
            <p:nvPr/>
          </p:nvCxnSpPr>
          <p:spPr>
            <a:xfrm>
              <a:off x="2235200" y="2743199"/>
              <a:ext cx="774700" cy="304801"/>
            </a:xfrm>
            <a:prstGeom prst="line">
              <a:avLst/>
            </a:prstGeom>
            <a:grpFill/>
            <a:ln w="28575" cmpd="sng">
              <a:solidFill>
                <a:srgbClr val="3366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78" name="Straight Connector 177"/>
            <p:cNvCxnSpPr>
              <a:stCxn id="140" idx="4"/>
              <a:endCxn id="144" idx="0"/>
            </p:cNvCxnSpPr>
            <p:nvPr/>
          </p:nvCxnSpPr>
          <p:spPr>
            <a:xfrm rot="5400000">
              <a:off x="1714500" y="3429000"/>
              <a:ext cx="304800" cy="1588"/>
            </a:xfrm>
            <a:prstGeom prst="line">
              <a:avLst/>
            </a:prstGeom>
            <a:grpFill/>
            <a:ln w="28575" cmpd="sng">
              <a:solidFill>
                <a:srgbClr val="3366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80" name="Straight Connector 179"/>
            <p:cNvCxnSpPr>
              <a:stCxn id="141" idx="4"/>
              <a:endCxn id="145" idx="0"/>
            </p:cNvCxnSpPr>
            <p:nvPr/>
          </p:nvCxnSpPr>
          <p:spPr>
            <a:xfrm rot="5400000">
              <a:off x="2095500" y="3429000"/>
              <a:ext cx="304800" cy="1588"/>
            </a:xfrm>
            <a:prstGeom prst="line">
              <a:avLst/>
            </a:prstGeom>
            <a:grpFill/>
            <a:ln w="28575" cmpd="sng">
              <a:solidFill>
                <a:srgbClr val="3366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82" name="Straight Connector 181"/>
            <p:cNvCxnSpPr>
              <a:stCxn id="142" idx="4"/>
              <a:endCxn id="146" idx="0"/>
            </p:cNvCxnSpPr>
            <p:nvPr/>
          </p:nvCxnSpPr>
          <p:spPr>
            <a:xfrm rot="5400000">
              <a:off x="2476500" y="3429000"/>
              <a:ext cx="304800" cy="1588"/>
            </a:xfrm>
            <a:prstGeom prst="line">
              <a:avLst/>
            </a:prstGeom>
            <a:grpFill/>
            <a:ln w="28575" cmpd="sng">
              <a:solidFill>
                <a:srgbClr val="3366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84" name="Straight Connector 183"/>
            <p:cNvCxnSpPr>
              <a:stCxn id="143" idx="4"/>
              <a:endCxn id="147" idx="0"/>
            </p:cNvCxnSpPr>
            <p:nvPr/>
          </p:nvCxnSpPr>
          <p:spPr>
            <a:xfrm rot="5400000">
              <a:off x="2857500" y="3429000"/>
              <a:ext cx="304800" cy="1588"/>
            </a:xfrm>
            <a:prstGeom prst="line">
              <a:avLst/>
            </a:prstGeom>
            <a:grpFill/>
            <a:ln w="28575" cmpd="sng">
              <a:solidFill>
                <a:srgbClr val="3366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892" name="Group 891"/>
          <p:cNvGrpSpPr/>
          <p:nvPr/>
        </p:nvGrpSpPr>
        <p:grpSpPr>
          <a:xfrm>
            <a:off x="1435100" y="3963934"/>
            <a:ext cx="1371600" cy="1066799"/>
            <a:chOff x="1752600" y="3810001"/>
            <a:chExt cx="1371600" cy="1066799"/>
          </a:xfrm>
          <a:solidFill>
            <a:schemeClr val="tx2">
              <a:lumMod val="20000"/>
              <a:lumOff val="80000"/>
            </a:schemeClr>
          </a:solidFill>
          <a:effectLst/>
        </p:grpSpPr>
        <p:sp>
          <p:nvSpPr>
            <p:cNvPr id="148" name="Oval 147"/>
            <p:cNvSpPr/>
            <p:nvPr/>
          </p:nvSpPr>
          <p:spPr>
            <a:xfrm>
              <a:off x="1752600" y="4114800"/>
              <a:ext cx="228600" cy="228600"/>
            </a:xfrm>
            <a:prstGeom prst="ellipse">
              <a:avLst/>
            </a:prstGeom>
            <a:grpFill/>
            <a:ln w="28575" cmpd="sng">
              <a:solidFill>
                <a:srgbClr val="3366FF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2133600" y="4114800"/>
              <a:ext cx="228600" cy="228600"/>
            </a:xfrm>
            <a:prstGeom prst="ellipse">
              <a:avLst/>
            </a:prstGeom>
            <a:grpFill/>
            <a:ln w="28575" cmpd="sng">
              <a:solidFill>
                <a:srgbClr val="3366FF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>
              <a:off x="2514600" y="4114800"/>
              <a:ext cx="228600" cy="228600"/>
            </a:xfrm>
            <a:prstGeom prst="ellipse">
              <a:avLst/>
            </a:prstGeom>
            <a:grpFill/>
            <a:ln w="28575" cmpd="sng">
              <a:solidFill>
                <a:srgbClr val="3366FF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2895600" y="4114800"/>
              <a:ext cx="228600" cy="228600"/>
            </a:xfrm>
            <a:prstGeom prst="ellipse">
              <a:avLst/>
            </a:prstGeom>
            <a:grpFill/>
            <a:ln w="28575" cmpd="sng">
              <a:solidFill>
                <a:srgbClr val="3366FF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2" name="Oval 151"/>
            <p:cNvSpPr/>
            <p:nvPr/>
          </p:nvSpPr>
          <p:spPr>
            <a:xfrm>
              <a:off x="1752600" y="4648200"/>
              <a:ext cx="228600" cy="228600"/>
            </a:xfrm>
            <a:prstGeom prst="ellipse">
              <a:avLst/>
            </a:prstGeom>
            <a:grpFill/>
            <a:ln w="28575" cmpd="sng">
              <a:solidFill>
                <a:srgbClr val="3366FF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3" name="Oval 152"/>
            <p:cNvSpPr/>
            <p:nvPr/>
          </p:nvSpPr>
          <p:spPr>
            <a:xfrm>
              <a:off x="2133600" y="4648200"/>
              <a:ext cx="228600" cy="228600"/>
            </a:xfrm>
            <a:prstGeom prst="ellipse">
              <a:avLst/>
            </a:prstGeom>
            <a:grpFill/>
            <a:ln w="28575" cmpd="sng">
              <a:solidFill>
                <a:srgbClr val="3366FF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4" name="Oval 153"/>
            <p:cNvSpPr/>
            <p:nvPr/>
          </p:nvSpPr>
          <p:spPr>
            <a:xfrm>
              <a:off x="2514600" y="4648200"/>
              <a:ext cx="228600" cy="228600"/>
            </a:xfrm>
            <a:prstGeom prst="ellipse">
              <a:avLst/>
            </a:prstGeom>
            <a:grpFill/>
            <a:ln w="28575" cmpd="sng">
              <a:solidFill>
                <a:srgbClr val="3366FF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895600" y="4648200"/>
              <a:ext cx="228600" cy="228600"/>
            </a:xfrm>
            <a:prstGeom prst="ellipse">
              <a:avLst/>
            </a:prstGeom>
            <a:grpFill/>
            <a:ln w="28575" cmpd="sng">
              <a:solidFill>
                <a:srgbClr val="3366FF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86" name="Straight Connector 185"/>
            <p:cNvCxnSpPr>
              <a:stCxn id="144" idx="4"/>
              <a:endCxn id="148" idx="0"/>
            </p:cNvCxnSpPr>
            <p:nvPr/>
          </p:nvCxnSpPr>
          <p:spPr>
            <a:xfrm>
              <a:off x="1854200" y="3810001"/>
              <a:ext cx="12700" cy="304799"/>
            </a:xfrm>
            <a:prstGeom prst="line">
              <a:avLst/>
            </a:prstGeom>
            <a:grpFill/>
            <a:ln w="28575" cmpd="sng">
              <a:solidFill>
                <a:srgbClr val="3366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88" name="Straight Connector 187"/>
            <p:cNvCxnSpPr>
              <a:stCxn id="145" idx="4"/>
              <a:endCxn id="150" idx="0"/>
            </p:cNvCxnSpPr>
            <p:nvPr/>
          </p:nvCxnSpPr>
          <p:spPr>
            <a:xfrm>
              <a:off x="2235200" y="3810001"/>
              <a:ext cx="393700" cy="304799"/>
            </a:xfrm>
            <a:prstGeom prst="line">
              <a:avLst/>
            </a:prstGeom>
            <a:grpFill/>
            <a:ln w="28575" cmpd="sng">
              <a:solidFill>
                <a:srgbClr val="3366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200" name="Straight Connector 199"/>
            <p:cNvCxnSpPr>
              <a:stCxn id="144" idx="4"/>
              <a:endCxn id="149" idx="0"/>
            </p:cNvCxnSpPr>
            <p:nvPr/>
          </p:nvCxnSpPr>
          <p:spPr>
            <a:xfrm>
              <a:off x="1854200" y="3810001"/>
              <a:ext cx="393700" cy="304799"/>
            </a:xfrm>
            <a:prstGeom prst="line">
              <a:avLst/>
            </a:prstGeom>
            <a:grpFill/>
            <a:ln w="28575" cmpd="sng">
              <a:solidFill>
                <a:srgbClr val="3366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202" name="Straight Connector 201"/>
            <p:cNvCxnSpPr>
              <a:stCxn id="145" idx="4"/>
              <a:endCxn id="151" idx="0"/>
            </p:cNvCxnSpPr>
            <p:nvPr/>
          </p:nvCxnSpPr>
          <p:spPr>
            <a:xfrm>
              <a:off x="2235200" y="3810001"/>
              <a:ext cx="774700" cy="304799"/>
            </a:xfrm>
            <a:prstGeom prst="line">
              <a:avLst/>
            </a:prstGeom>
            <a:grpFill/>
            <a:ln w="28575" cmpd="sng">
              <a:solidFill>
                <a:srgbClr val="3366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214" name="Straight Connector 213"/>
            <p:cNvCxnSpPr>
              <a:stCxn id="148" idx="4"/>
              <a:endCxn id="152" idx="0"/>
            </p:cNvCxnSpPr>
            <p:nvPr/>
          </p:nvCxnSpPr>
          <p:spPr>
            <a:xfrm rot="5400000">
              <a:off x="1714500" y="4495800"/>
              <a:ext cx="304800" cy="1588"/>
            </a:xfrm>
            <a:prstGeom prst="line">
              <a:avLst/>
            </a:prstGeom>
            <a:grpFill/>
            <a:ln w="28575" cmpd="sng">
              <a:solidFill>
                <a:srgbClr val="3366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216" name="Straight Connector 215"/>
            <p:cNvCxnSpPr>
              <a:stCxn id="149" idx="4"/>
              <a:endCxn id="153" idx="0"/>
            </p:cNvCxnSpPr>
            <p:nvPr/>
          </p:nvCxnSpPr>
          <p:spPr>
            <a:xfrm rot="5400000">
              <a:off x="2095500" y="4495800"/>
              <a:ext cx="304800" cy="1588"/>
            </a:xfrm>
            <a:prstGeom prst="line">
              <a:avLst/>
            </a:prstGeom>
            <a:grpFill/>
            <a:ln w="28575" cmpd="sng">
              <a:solidFill>
                <a:srgbClr val="3366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218" name="Straight Connector 217"/>
            <p:cNvCxnSpPr>
              <a:stCxn id="150" idx="4"/>
              <a:endCxn id="154" idx="0"/>
            </p:cNvCxnSpPr>
            <p:nvPr/>
          </p:nvCxnSpPr>
          <p:spPr>
            <a:xfrm rot="5400000">
              <a:off x="2476500" y="4495800"/>
              <a:ext cx="304800" cy="1588"/>
            </a:xfrm>
            <a:prstGeom prst="line">
              <a:avLst/>
            </a:prstGeom>
            <a:grpFill/>
            <a:ln w="28575" cmpd="sng">
              <a:solidFill>
                <a:srgbClr val="3366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220" name="Straight Connector 219"/>
            <p:cNvCxnSpPr>
              <a:stCxn id="151" idx="4"/>
              <a:endCxn id="155" idx="0"/>
            </p:cNvCxnSpPr>
            <p:nvPr/>
          </p:nvCxnSpPr>
          <p:spPr>
            <a:xfrm rot="5400000">
              <a:off x="2857500" y="4495800"/>
              <a:ext cx="304800" cy="1588"/>
            </a:xfrm>
            <a:prstGeom prst="line">
              <a:avLst/>
            </a:prstGeom>
            <a:grpFill/>
            <a:ln w="28575" cmpd="sng">
              <a:solidFill>
                <a:srgbClr val="3366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298700" y="3963934"/>
            <a:ext cx="2448718" cy="1066799"/>
            <a:chOff x="3139440" y="3429000"/>
            <a:chExt cx="2938462" cy="960119"/>
          </a:xfrm>
          <a:solidFill>
            <a:schemeClr val="tx2">
              <a:lumMod val="20000"/>
              <a:lumOff val="80000"/>
            </a:schemeClr>
          </a:solidFill>
          <a:effectLst/>
        </p:grpSpPr>
        <p:grpSp>
          <p:nvGrpSpPr>
            <p:cNvPr id="893" name="Group 892"/>
            <p:cNvGrpSpPr/>
            <p:nvPr/>
          </p:nvGrpSpPr>
          <p:grpSpPr>
            <a:xfrm>
              <a:off x="3139440" y="3429000"/>
              <a:ext cx="2438400" cy="960119"/>
              <a:chOff x="2616200" y="3810001"/>
              <a:chExt cx="2032000" cy="1066799"/>
            </a:xfrm>
            <a:grpFill/>
          </p:grpSpPr>
          <p:sp>
            <p:nvSpPr>
              <p:cNvPr id="156" name="Oval 155"/>
              <p:cNvSpPr/>
              <p:nvPr/>
            </p:nvSpPr>
            <p:spPr>
              <a:xfrm>
                <a:off x="3276600" y="41148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3657600" y="41148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4038600" y="41148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4419600" y="41148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3276600" y="46482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3657600" y="46482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4038600" y="46482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4419600" y="46482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6" name="Straight Connector 205"/>
              <p:cNvCxnSpPr>
                <a:stCxn id="146" idx="4"/>
                <a:endCxn id="156" idx="0"/>
              </p:cNvCxnSpPr>
              <p:nvPr/>
            </p:nvCxnSpPr>
            <p:spPr>
              <a:xfrm>
                <a:off x="2616200" y="3810001"/>
                <a:ext cx="774700" cy="304799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208" name="Straight Connector 207"/>
              <p:cNvCxnSpPr>
                <a:stCxn id="146" idx="4"/>
                <a:endCxn id="157" idx="0"/>
              </p:cNvCxnSpPr>
              <p:nvPr/>
            </p:nvCxnSpPr>
            <p:spPr>
              <a:xfrm>
                <a:off x="2616200" y="3810001"/>
                <a:ext cx="1155700" cy="304799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210" name="Straight Connector 209"/>
              <p:cNvCxnSpPr>
                <a:stCxn id="147" idx="4"/>
                <a:endCxn id="158" idx="0"/>
              </p:cNvCxnSpPr>
              <p:nvPr/>
            </p:nvCxnSpPr>
            <p:spPr>
              <a:xfrm>
                <a:off x="2997200" y="3810001"/>
                <a:ext cx="1155700" cy="304799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212" name="Straight Connector 211"/>
              <p:cNvCxnSpPr>
                <a:stCxn id="147" idx="4"/>
                <a:endCxn id="159" idx="0"/>
              </p:cNvCxnSpPr>
              <p:nvPr/>
            </p:nvCxnSpPr>
            <p:spPr>
              <a:xfrm>
                <a:off x="2997200" y="3810001"/>
                <a:ext cx="1536700" cy="304799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222" name="Straight Connector 221"/>
              <p:cNvCxnSpPr>
                <a:stCxn id="156" idx="4"/>
                <a:endCxn id="160" idx="0"/>
              </p:cNvCxnSpPr>
              <p:nvPr/>
            </p:nvCxnSpPr>
            <p:spPr>
              <a:xfrm rot="5400000">
                <a:off x="3238500" y="4495800"/>
                <a:ext cx="304800" cy="1588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224" name="Straight Connector 223"/>
              <p:cNvCxnSpPr>
                <a:stCxn id="157" idx="4"/>
                <a:endCxn id="161" idx="0"/>
              </p:cNvCxnSpPr>
              <p:nvPr/>
            </p:nvCxnSpPr>
            <p:spPr>
              <a:xfrm rot="5400000">
                <a:off x="3619500" y="4495800"/>
                <a:ext cx="304800" cy="1588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226" name="Straight Connector 225"/>
              <p:cNvCxnSpPr>
                <a:stCxn id="158" idx="4"/>
                <a:endCxn id="162" idx="0"/>
              </p:cNvCxnSpPr>
              <p:nvPr/>
            </p:nvCxnSpPr>
            <p:spPr>
              <a:xfrm rot="5400000">
                <a:off x="4000500" y="4495800"/>
                <a:ext cx="304800" cy="1588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228" name="Straight Connector 227"/>
              <p:cNvCxnSpPr>
                <a:stCxn id="159" idx="4"/>
                <a:endCxn id="163" idx="0"/>
              </p:cNvCxnSpPr>
              <p:nvPr/>
            </p:nvCxnSpPr>
            <p:spPr>
              <a:xfrm rot="5400000">
                <a:off x="4381500" y="4495800"/>
                <a:ext cx="304800" cy="1588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</p:grpSp>
        <p:sp>
          <p:nvSpPr>
            <p:cNvPr id="1296" name="Oval 1295"/>
            <p:cNvSpPr/>
            <p:nvPr/>
          </p:nvSpPr>
          <p:spPr>
            <a:xfrm>
              <a:off x="5801676" y="3698735"/>
              <a:ext cx="274320" cy="205740"/>
            </a:xfrm>
            <a:prstGeom prst="ellipse">
              <a:avLst/>
            </a:prstGeom>
            <a:grpFill/>
            <a:ln w="28575" cmpd="sng">
              <a:solidFill>
                <a:srgbClr val="3366FF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7" name="Oval 1296"/>
            <p:cNvSpPr/>
            <p:nvPr/>
          </p:nvSpPr>
          <p:spPr>
            <a:xfrm>
              <a:off x="5803582" y="4181142"/>
              <a:ext cx="274320" cy="205740"/>
            </a:xfrm>
            <a:prstGeom prst="ellipse">
              <a:avLst/>
            </a:prstGeom>
            <a:grpFill/>
            <a:ln w="28575" cmpd="sng">
              <a:solidFill>
                <a:srgbClr val="3366FF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298" name="Straight Connector 1297"/>
            <p:cNvCxnSpPr>
              <a:stCxn id="1296" idx="4"/>
              <a:endCxn id="1297" idx="0"/>
            </p:cNvCxnSpPr>
            <p:nvPr/>
          </p:nvCxnSpPr>
          <p:spPr>
            <a:xfrm>
              <a:off x="5938836" y="3904475"/>
              <a:ext cx="1906" cy="276667"/>
            </a:xfrm>
            <a:prstGeom prst="line">
              <a:avLst/>
            </a:prstGeom>
            <a:grpFill/>
            <a:ln w="28575" cmpd="sng">
              <a:solidFill>
                <a:srgbClr val="3366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299" name="Straight Connector 1298"/>
            <p:cNvCxnSpPr>
              <a:stCxn id="1296" idx="0"/>
              <a:endCxn id="147" idx="4"/>
            </p:cNvCxnSpPr>
            <p:nvPr/>
          </p:nvCxnSpPr>
          <p:spPr>
            <a:xfrm flipH="1" flipV="1">
              <a:off x="3596640" y="3429000"/>
              <a:ext cx="2342196" cy="269735"/>
            </a:xfrm>
            <a:prstGeom prst="line">
              <a:avLst/>
            </a:prstGeom>
            <a:grpFill/>
            <a:ln w="28575" cmpd="sng">
              <a:solidFill>
                <a:srgbClr val="3366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10" name="TextBox 9"/>
          <p:cNvSpPr txBox="1"/>
          <p:nvPr/>
        </p:nvSpPr>
        <p:spPr bwMode="auto">
          <a:xfrm>
            <a:off x="2288383" y="5264381"/>
            <a:ext cx="3322639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  <a:latin typeface="Minion Pro"/>
                <a:cs typeface="Minion Pro"/>
              </a:rPr>
              <a:t>JSON Tree</a:t>
            </a:r>
          </a:p>
        </p:txBody>
      </p:sp>
      <p:sp>
        <p:nvSpPr>
          <p:cNvPr id="1301" name="TextBox 1300"/>
          <p:cNvSpPr txBox="1"/>
          <p:nvPr/>
        </p:nvSpPr>
        <p:spPr>
          <a:xfrm>
            <a:off x="-486833" y="4599672"/>
            <a:ext cx="2150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8000"/>
                </a:solidFill>
              </a:rPr>
              <a:t>level </a:t>
            </a:r>
            <a:r>
              <a:rPr lang="en-US" sz="2400" i="1" dirty="0" smtClean="0">
                <a:solidFill>
                  <a:srgbClr val="008000"/>
                </a:solidFill>
              </a:rPr>
              <a:t>n</a:t>
            </a:r>
            <a:endParaRPr lang="en-US" sz="2400" i="1" dirty="0">
              <a:solidFill>
                <a:srgbClr val="008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FBF3-B4C0-8943-A352-9CC9A79AEAB1}" type="slidenum">
              <a:rPr lang="en-US" smtClean="0"/>
              <a:t>44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358901" y="4444072"/>
            <a:ext cx="7269158" cy="650774"/>
            <a:chOff x="2011682" y="3861129"/>
            <a:chExt cx="13116761" cy="585697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011682" y="4112974"/>
              <a:ext cx="6879213" cy="333852"/>
            </a:xfrm>
            <a:prstGeom prst="rect">
              <a:avLst/>
            </a:prstGeom>
            <a:noFill/>
            <a:ln w="57150" cmpd="sng">
              <a:solidFill>
                <a:srgbClr val="008000"/>
              </a:solidFill>
              <a:prstDash val="sysDash"/>
              <a:headEnd type="oval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nion Pro"/>
                <a:ea typeface="Tahoma" pitchFamily="34" charset="0"/>
                <a:cs typeface="Minion Pro"/>
                <a:sym typeface="Myriad Set Text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9459910" y="3861129"/>
              <a:ext cx="5668533" cy="526299"/>
            </a:xfrm>
            <a:prstGeom prst="rect">
              <a:avLst/>
            </a:prstGeom>
            <a:solidFill>
              <a:srgbClr val="FFFFFF"/>
            </a:solidFill>
            <a:ln w="38100" cmpd="sng" algn="ctr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008000"/>
                  </a:solidFill>
                  <a:latin typeface="Minion Pro"/>
                  <a:cs typeface="Minion Pro"/>
                </a:rPr>
                <a:t>parallel for loop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441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09259E-7 2.05346E-6 L -5.09259E-7 -0.07402 " pathEditMode="relative" ptsTypes="AA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48148E-7 -0.07408 L -6.48148E-7 -0.15124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48148E-7 -0.15124 L 0.00015 -0.38452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8" name="Group 1017"/>
          <p:cNvGrpSpPr/>
          <p:nvPr/>
        </p:nvGrpSpPr>
        <p:grpSpPr>
          <a:xfrm>
            <a:off x="1612900" y="1677933"/>
            <a:ext cx="3683000" cy="3352800"/>
            <a:chOff x="3429000" y="1371600"/>
            <a:chExt cx="4419600" cy="3017520"/>
          </a:xfrm>
        </p:grpSpPr>
        <p:grpSp>
          <p:nvGrpSpPr>
            <p:cNvPr id="1019" name="Group 1018"/>
            <p:cNvGrpSpPr/>
            <p:nvPr/>
          </p:nvGrpSpPr>
          <p:grpSpPr>
            <a:xfrm>
              <a:off x="3733799" y="1371600"/>
              <a:ext cx="4114801" cy="2743200"/>
              <a:chOff x="1371599" y="1371600"/>
              <a:chExt cx="4114801" cy="2743200"/>
            </a:xfrm>
          </p:grpSpPr>
          <p:sp>
            <p:nvSpPr>
              <p:cNvPr id="1204" name="Rectangle 1203"/>
              <p:cNvSpPr/>
              <p:nvPr/>
            </p:nvSpPr>
            <p:spPr>
              <a:xfrm>
                <a:off x="1371599" y="1371600"/>
                <a:ext cx="453390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5" name="Rectangle 1204"/>
              <p:cNvSpPr/>
              <p:nvPr/>
            </p:nvSpPr>
            <p:spPr>
              <a:xfrm>
                <a:off x="1371600" y="1851660"/>
                <a:ext cx="911542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6" name="Rectangle 1205"/>
              <p:cNvSpPr/>
              <p:nvPr/>
            </p:nvSpPr>
            <p:spPr>
              <a:xfrm>
                <a:off x="1371600" y="2811780"/>
                <a:ext cx="1832611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7" name="Rectangle 1206"/>
              <p:cNvSpPr/>
              <p:nvPr/>
            </p:nvSpPr>
            <p:spPr>
              <a:xfrm>
                <a:off x="1371600" y="2331720"/>
                <a:ext cx="1826894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>
              <a:xfrm>
                <a:off x="1371600" y="3291840"/>
                <a:ext cx="4114800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9" name="Rectangle 1208"/>
              <p:cNvSpPr/>
              <p:nvPr/>
            </p:nvSpPr>
            <p:spPr>
              <a:xfrm>
                <a:off x="1371600" y="3771900"/>
                <a:ext cx="4114800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12" name="Straight Connector 1211"/>
              <p:cNvCxnSpPr/>
              <p:nvPr/>
            </p:nvCxnSpPr>
            <p:spPr>
              <a:xfrm rot="5400000">
                <a:off x="1658303" y="202215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7" name="Straight Connector 1216"/>
              <p:cNvCxnSpPr/>
              <p:nvPr/>
            </p:nvCxnSpPr>
            <p:spPr>
              <a:xfrm rot="5400000">
                <a:off x="1658303" y="250221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8" name="Straight Connector 1217"/>
              <p:cNvCxnSpPr/>
              <p:nvPr/>
            </p:nvCxnSpPr>
            <p:spPr>
              <a:xfrm rot="5400000">
                <a:off x="2116456" y="250150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9" name="Straight Connector 1218"/>
              <p:cNvCxnSpPr/>
              <p:nvPr/>
            </p:nvCxnSpPr>
            <p:spPr>
              <a:xfrm rot="5400000">
                <a:off x="2573656" y="250221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5" name="Straight Connector 1224"/>
              <p:cNvCxnSpPr/>
              <p:nvPr/>
            </p:nvCxnSpPr>
            <p:spPr>
              <a:xfrm rot="5400000">
                <a:off x="1658303" y="298227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6" name="Straight Connector 1225"/>
              <p:cNvCxnSpPr/>
              <p:nvPr/>
            </p:nvCxnSpPr>
            <p:spPr>
              <a:xfrm rot="5400000">
                <a:off x="2116456" y="298156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7" name="Straight Connector 1226"/>
              <p:cNvCxnSpPr/>
              <p:nvPr/>
            </p:nvCxnSpPr>
            <p:spPr>
              <a:xfrm rot="5400000">
                <a:off x="2573656" y="298227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3" name="Straight Connector 1232"/>
              <p:cNvCxnSpPr/>
              <p:nvPr/>
            </p:nvCxnSpPr>
            <p:spPr>
              <a:xfrm rot="5400000">
                <a:off x="1654492" y="346233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4" name="Straight Connector 1233"/>
              <p:cNvCxnSpPr/>
              <p:nvPr/>
            </p:nvCxnSpPr>
            <p:spPr>
              <a:xfrm rot="5400000">
                <a:off x="2112644" y="346162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5" name="Straight Connector 1234"/>
              <p:cNvCxnSpPr/>
              <p:nvPr/>
            </p:nvCxnSpPr>
            <p:spPr>
              <a:xfrm rot="5400000">
                <a:off x="2569844" y="346233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6" name="Straight Connector 1235"/>
              <p:cNvCxnSpPr/>
              <p:nvPr/>
            </p:nvCxnSpPr>
            <p:spPr>
              <a:xfrm rot="5400000">
                <a:off x="3027997" y="346162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7" name="Straight Connector 1236"/>
              <p:cNvCxnSpPr/>
              <p:nvPr/>
            </p:nvCxnSpPr>
            <p:spPr>
              <a:xfrm rot="5400000">
                <a:off x="3480433" y="346233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8" name="Straight Connector 1237"/>
              <p:cNvCxnSpPr/>
              <p:nvPr/>
            </p:nvCxnSpPr>
            <p:spPr>
              <a:xfrm rot="5400000">
                <a:off x="3938586" y="346162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9" name="Straight Connector 1238"/>
              <p:cNvCxnSpPr/>
              <p:nvPr/>
            </p:nvCxnSpPr>
            <p:spPr>
              <a:xfrm rot="5400000">
                <a:off x="4395786" y="346233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Straight Connector 1239"/>
              <p:cNvCxnSpPr/>
              <p:nvPr/>
            </p:nvCxnSpPr>
            <p:spPr>
              <a:xfrm rot="5400000">
                <a:off x="4853939" y="346162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Straight Connector 1240"/>
              <p:cNvCxnSpPr/>
              <p:nvPr/>
            </p:nvCxnSpPr>
            <p:spPr>
              <a:xfrm rot="5400000">
                <a:off x="1654492" y="394239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2" name="Straight Connector 1241"/>
              <p:cNvCxnSpPr/>
              <p:nvPr/>
            </p:nvCxnSpPr>
            <p:spPr>
              <a:xfrm rot="5400000">
                <a:off x="2112644" y="394168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3" name="Straight Connector 1242"/>
              <p:cNvCxnSpPr/>
              <p:nvPr/>
            </p:nvCxnSpPr>
            <p:spPr>
              <a:xfrm rot="5400000">
                <a:off x="2569844" y="394239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4" name="Straight Connector 1243"/>
              <p:cNvCxnSpPr/>
              <p:nvPr/>
            </p:nvCxnSpPr>
            <p:spPr>
              <a:xfrm rot="5400000">
                <a:off x="3027997" y="394168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5" name="Straight Connector 1244"/>
              <p:cNvCxnSpPr/>
              <p:nvPr/>
            </p:nvCxnSpPr>
            <p:spPr>
              <a:xfrm rot="5400000">
                <a:off x="3480433" y="394239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6" name="Straight Connector 1245"/>
              <p:cNvCxnSpPr/>
              <p:nvPr/>
            </p:nvCxnSpPr>
            <p:spPr>
              <a:xfrm rot="5400000">
                <a:off x="3938586" y="394168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7" name="Straight Connector 1246"/>
              <p:cNvCxnSpPr/>
              <p:nvPr/>
            </p:nvCxnSpPr>
            <p:spPr>
              <a:xfrm rot="5400000">
                <a:off x="4395786" y="394239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Straight Connector 1247"/>
              <p:cNvCxnSpPr/>
              <p:nvPr/>
            </p:nvCxnSpPr>
            <p:spPr>
              <a:xfrm rot="5400000">
                <a:off x="4853939" y="394168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0" name="Group 1019"/>
            <p:cNvGrpSpPr/>
            <p:nvPr/>
          </p:nvGrpSpPr>
          <p:grpSpPr>
            <a:xfrm>
              <a:off x="3638550" y="1440895"/>
              <a:ext cx="4133850" cy="2742485"/>
              <a:chOff x="2571750" y="1440895"/>
              <a:chExt cx="4133850" cy="2742485"/>
            </a:xfrm>
          </p:grpSpPr>
          <p:sp>
            <p:nvSpPr>
              <p:cNvPr id="1159" name="Rectangle 1158"/>
              <p:cNvSpPr/>
              <p:nvPr/>
            </p:nvSpPr>
            <p:spPr>
              <a:xfrm>
                <a:off x="2571750" y="1440895"/>
                <a:ext cx="472439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0" name="Rectangle 1159"/>
              <p:cNvSpPr/>
              <p:nvPr/>
            </p:nvSpPr>
            <p:spPr>
              <a:xfrm>
                <a:off x="2590800" y="1920240"/>
                <a:ext cx="911542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1" name="Rectangle 1160"/>
              <p:cNvSpPr/>
              <p:nvPr/>
            </p:nvSpPr>
            <p:spPr>
              <a:xfrm>
                <a:off x="2590801" y="2880360"/>
                <a:ext cx="1826894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2" name="Rectangle 1161"/>
              <p:cNvSpPr/>
              <p:nvPr/>
            </p:nvSpPr>
            <p:spPr>
              <a:xfrm>
                <a:off x="2590800" y="2400300"/>
                <a:ext cx="1832611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>
              <a:xfrm>
                <a:off x="2590800" y="3360420"/>
                <a:ext cx="4114800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4" name="Rectangle 1163"/>
              <p:cNvSpPr/>
              <p:nvPr/>
            </p:nvSpPr>
            <p:spPr>
              <a:xfrm>
                <a:off x="2590800" y="3840480"/>
                <a:ext cx="4114800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7" name="Straight Connector 1166"/>
              <p:cNvCxnSpPr/>
              <p:nvPr/>
            </p:nvCxnSpPr>
            <p:spPr>
              <a:xfrm rot="5400000">
                <a:off x="2877503" y="209073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Connector 1171"/>
              <p:cNvCxnSpPr/>
              <p:nvPr/>
            </p:nvCxnSpPr>
            <p:spPr>
              <a:xfrm rot="5400000">
                <a:off x="2877503" y="257079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Connector 1172"/>
              <p:cNvCxnSpPr/>
              <p:nvPr/>
            </p:nvCxnSpPr>
            <p:spPr>
              <a:xfrm rot="5400000">
                <a:off x="3335656" y="257008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Connector 1173"/>
              <p:cNvCxnSpPr/>
              <p:nvPr/>
            </p:nvCxnSpPr>
            <p:spPr>
              <a:xfrm rot="5400000">
                <a:off x="3792856" y="257079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0" name="Straight Connector 1179"/>
              <p:cNvCxnSpPr/>
              <p:nvPr/>
            </p:nvCxnSpPr>
            <p:spPr>
              <a:xfrm rot="5400000">
                <a:off x="2877503" y="305085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1" name="Straight Connector 1180"/>
              <p:cNvCxnSpPr/>
              <p:nvPr/>
            </p:nvCxnSpPr>
            <p:spPr>
              <a:xfrm rot="5400000">
                <a:off x="3335656" y="305014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2" name="Straight Connector 1181"/>
              <p:cNvCxnSpPr/>
              <p:nvPr/>
            </p:nvCxnSpPr>
            <p:spPr>
              <a:xfrm rot="5400000">
                <a:off x="3792856" y="305085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8" name="Straight Connector 1187"/>
              <p:cNvCxnSpPr/>
              <p:nvPr/>
            </p:nvCxnSpPr>
            <p:spPr>
              <a:xfrm rot="5400000">
                <a:off x="2873692" y="353091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9" name="Straight Connector 1188"/>
              <p:cNvCxnSpPr/>
              <p:nvPr/>
            </p:nvCxnSpPr>
            <p:spPr>
              <a:xfrm rot="5400000">
                <a:off x="3331844" y="353020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0" name="Straight Connector 1189"/>
              <p:cNvCxnSpPr/>
              <p:nvPr/>
            </p:nvCxnSpPr>
            <p:spPr>
              <a:xfrm rot="5400000">
                <a:off x="3789044" y="353091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1" name="Straight Connector 1190"/>
              <p:cNvCxnSpPr/>
              <p:nvPr/>
            </p:nvCxnSpPr>
            <p:spPr>
              <a:xfrm rot="5400000">
                <a:off x="4247197" y="353020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2" name="Straight Connector 1191"/>
              <p:cNvCxnSpPr/>
              <p:nvPr/>
            </p:nvCxnSpPr>
            <p:spPr>
              <a:xfrm rot="5400000">
                <a:off x="4699633" y="353091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3" name="Straight Connector 1192"/>
              <p:cNvCxnSpPr/>
              <p:nvPr/>
            </p:nvCxnSpPr>
            <p:spPr>
              <a:xfrm rot="5400000">
                <a:off x="5157786" y="353020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4" name="Straight Connector 1193"/>
              <p:cNvCxnSpPr/>
              <p:nvPr/>
            </p:nvCxnSpPr>
            <p:spPr>
              <a:xfrm rot="5400000">
                <a:off x="5614986" y="353091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5" name="Straight Connector 1194"/>
              <p:cNvCxnSpPr/>
              <p:nvPr/>
            </p:nvCxnSpPr>
            <p:spPr>
              <a:xfrm rot="5400000">
                <a:off x="6073139" y="353020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6" name="Straight Connector 1195"/>
              <p:cNvCxnSpPr/>
              <p:nvPr/>
            </p:nvCxnSpPr>
            <p:spPr>
              <a:xfrm rot="5400000">
                <a:off x="2873692" y="401097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7" name="Straight Connector 1196"/>
              <p:cNvCxnSpPr/>
              <p:nvPr/>
            </p:nvCxnSpPr>
            <p:spPr>
              <a:xfrm rot="5400000">
                <a:off x="3331844" y="401026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8" name="Straight Connector 1197"/>
              <p:cNvCxnSpPr/>
              <p:nvPr/>
            </p:nvCxnSpPr>
            <p:spPr>
              <a:xfrm rot="5400000">
                <a:off x="3789044" y="401097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9" name="Straight Connector 1198"/>
              <p:cNvCxnSpPr/>
              <p:nvPr/>
            </p:nvCxnSpPr>
            <p:spPr>
              <a:xfrm rot="5400000">
                <a:off x="4247197" y="401026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0" name="Straight Connector 1199"/>
              <p:cNvCxnSpPr/>
              <p:nvPr/>
            </p:nvCxnSpPr>
            <p:spPr>
              <a:xfrm rot="5400000">
                <a:off x="4699633" y="401097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1" name="Straight Connector 1200"/>
              <p:cNvCxnSpPr/>
              <p:nvPr/>
            </p:nvCxnSpPr>
            <p:spPr>
              <a:xfrm rot="5400000">
                <a:off x="5157786" y="401026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2" name="Straight Connector 1201"/>
              <p:cNvCxnSpPr/>
              <p:nvPr/>
            </p:nvCxnSpPr>
            <p:spPr>
              <a:xfrm rot="5400000">
                <a:off x="5614986" y="401097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3" name="Straight Connector 1202"/>
              <p:cNvCxnSpPr/>
              <p:nvPr/>
            </p:nvCxnSpPr>
            <p:spPr>
              <a:xfrm rot="5400000">
                <a:off x="6073139" y="401026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1" name="Group 1020"/>
            <p:cNvGrpSpPr/>
            <p:nvPr/>
          </p:nvGrpSpPr>
          <p:grpSpPr>
            <a:xfrm>
              <a:off x="3581400" y="1508760"/>
              <a:ext cx="4114800" cy="2743200"/>
              <a:chOff x="2514600" y="1508760"/>
              <a:chExt cx="4114800" cy="2743200"/>
            </a:xfrm>
          </p:grpSpPr>
          <p:sp>
            <p:nvSpPr>
              <p:cNvPr id="1114" name="Rectangle 1113"/>
              <p:cNvSpPr/>
              <p:nvPr/>
            </p:nvSpPr>
            <p:spPr>
              <a:xfrm>
                <a:off x="2514600" y="1508760"/>
                <a:ext cx="453389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5" name="Rectangle 1114"/>
              <p:cNvSpPr/>
              <p:nvPr/>
            </p:nvSpPr>
            <p:spPr>
              <a:xfrm>
                <a:off x="2514600" y="1988820"/>
                <a:ext cx="911542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6" name="Rectangle 1115"/>
              <p:cNvSpPr/>
              <p:nvPr/>
            </p:nvSpPr>
            <p:spPr>
              <a:xfrm>
                <a:off x="2514601" y="2948940"/>
                <a:ext cx="1832611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7" name="Rectangle 1116"/>
              <p:cNvSpPr/>
              <p:nvPr/>
            </p:nvSpPr>
            <p:spPr>
              <a:xfrm>
                <a:off x="2514600" y="2468880"/>
                <a:ext cx="1832612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8" name="Rectangle 1117"/>
              <p:cNvSpPr/>
              <p:nvPr/>
            </p:nvSpPr>
            <p:spPr>
              <a:xfrm>
                <a:off x="2514600" y="3429000"/>
                <a:ext cx="4114800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9" name="Rectangle 1118"/>
              <p:cNvSpPr/>
              <p:nvPr/>
            </p:nvSpPr>
            <p:spPr>
              <a:xfrm>
                <a:off x="2514600" y="3909060"/>
                <a:ext cx="4114800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22" name="Straight Connector 1121"/>
              <p:cNvCxnSpPr/>
              <p:nvPr/>
            </p:nvCxnSpPr>
            <p:spPr>
              <a:xfrm rot="5400000">
                <a:off x="2801303" y="215931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" name="Straight Connector 1126"/>
              <p:cNvCxnSpPr/>
              <p:nvPr/>
            </p:nvCxnSpPr>
            <p:spPr>
              <a:xfrm rot="5400000">
                <a:off x="2801303" y="263937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" name="Straight Connector 1127"/>
              <p:cNvCxnSpPr/>
              <p:nvPr/>
            </p:nvCxnSpPr>
            <p:spPr>
              <a:xfrm rot="5400000">
                <a:off x="3259456" y="263866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" name="Straight Connector 1128"/>
              <p:cNvCxnSpPr/>
              <p:nvPr/>
            </p:nvCxnSpPr>
            <p:spPr>
              <a:xfrm rot="5400000">
                <a:off x="3716656" y="263937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5" name="Straight Connector 1134"/>
              <p:cNvCxnSpPr/>
              <p:nvPr/>
            </p:nvCxnSpPr>
            <p:spPr>
              <a:xfrm rot="5400000">
                <a:off x="2801303" y="311943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6" name="Straight Connector 1135"/>
              <p:cNvCxnSpPr/>
              <p:nvPr/>
            </p:nvCxnSpPr>
            <p:spPr>
              <a:xfrm rot="5400000">
                <a:off x="3259456" y="311872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7" name="Straight Connector 1136"/>
              <p:cNvCxnSpPr/>
              <p:nvPr/>
            </p:nvCxnSpPr>
            <p:spPr>
              <a:xfrm rot="5400000">
                <a:off x="3716656" y="311943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3" name="Straight Connector 1142"/>
              <p:cNvCxnSpPr/>
              <p:nvPr/>
            </p:nvCxnSpPr>
            <p:spPr>
              <a:xfrm rot="5400000">
                <a:off x="2797492" y="359949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Straight Connector 1143"/>
              <p:cNvCxnSpPr/>
              <p:nvPr/>
            </p:nvCxnSpPr>
            <p:spPr>
              <a:xfrm rot="5400000">
                <a:off x="3255644" y="359878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Connector 1144"/>
              <p:cNvCxnSpPr/>
              <p:nvPr/>
            </p:nvCxnSpPr>
            <p:spPr>
              <a:xfrm rot="5400000">
                <a:off x="3712844" y="359949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6" name="Straight Connector 1145"/>
              <p:cNvCxnSpPr/>
              <p:nvPr/>
            </p:nvCxnSpPr>
            <p:spPr>
              <a:xfrm rot="5400000">
                <a:off x="4170997" y="359878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" name="Straight Connector 1146"/>
              <p:cNvCxnSpPr/>
              <p:nvPr/>
            </p:nvCxnSpPr>
            <p:spPr>
              <a:xfrm rot="5400000">
                <a:off x="4623433" y="359949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8" name="Straight Connector 1147"/>
              <p:cNvCxnSpPr/>
              <p:nvPr/>
            </p:nvCxnSpPr>
            <p:spPr>
              <a:xfrm rot="5400000">
                <a:off x="5081586" y="359878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9" name="Straight Connector 1148"/>
              <p:cNvCxnSpPr/>
              <p:nvPr/>
            </p:nvCxnSpPr>
            <p:spPr>
              <a:xfrm rot="5400000">
                <a:off x="5538786" y="359949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0" name="Straight Connector 1149"/>
              <p:cNvCxnSpPr/>
              <p:nvPr/>
            </p:nvCxnSpPr>
            <p:spPr>
              <a:xfrm rot="5400000">
                <a:off x="5996939" y="359878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1" name="Straight Connector 1150"/>
              <p:cNvCxnSpPr/>
              <p:nvPr/>
            </p:nvCxnSpPr>
            <p:spPr>
              <a:xfrm rot="5400000">
                <a:off x="2797492" y="407955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2" name="Straight Connector 1151"/>
              <p:cNvCxnSpPr/>
              <p:nvPr/>
            </p:nvCxnSpPr>
            <p:spPr>
              <a:xfrm rot="5400000">
                <a:off x="3255644" y="407884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3" name="Straight Connector 1152"/>
              <p:cNvCxnSpPr/>
              <p:nvPr/>
            </p:nvCxnSpPr>
            <p:spPr>
              <a:xfrm rot="5400000">
                <a:off x="3712844" y="407955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4" name="Straight Connector 1153"/>
              <p:cNvCxnSpPr/>
              <p:nvPr/>
            </p:nvCxnSpPr>
            <p:spPr>
              <a:xfrm rot="5400000">
                <a:off x="4170997" y="407884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5" name="Straight Connector 1154"/>
              <p:cNvCxnSpPr/>
              <p:nvPr/>
            </p:nvCxnSpPr>
            <p:spPr>
              <a:xfrm rot="5400000">
                <a:off x="4623433" y="407955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Straight Connector 1155"/>
              <p:cNvCxnSpPr/>
              <p:nvPr/>
            </p:nvCxnSpPr>
            <p:spPr>
              <a:xfrm rot="5400000">
                <a:off x="5081586" y="407884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7" name="Straight Connector 1156"/>
              <p:cNvCxnSpPr/>
              <p:nvPr/>
            </p:nvCxnSpPr>
            <p:spPr>
              <a:xfrm rot="5400000">
                <a:off x="5538786" y="407955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8" name="Straight Connector 1157"/>
              <p:cNvCxnSpPr/>
              <p:nvPr/>
            </p:nvCxnSpPr>
            <p:spPr>
              <a:xfrm rot="5400000">
                <a:off x="5996939" y="407884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2" name="Group 1021"/>
            <p:cNvGrpSpPr/>
            <p:nvPr/>
          </p:nvGrpSpPr>
          <p:grpSpPr>
            <a:xfrm>
              <a:off x="3505200" y="1577340"/>
              <a:ext cx="4114800" cy="2743200"/>
              <a:chOff x="2514600" y="1577340"/>
              <a:chExt cx="4114800" cy="2743200"/>
            </a:xfrm>
          </p:grpSpPr>
          <p:sp>
            <p:nvSpPr>
              <p:cNvPr id="1069" name="Rectangle 1068"/>
              <p:cNvSpPr/>
              <p:nvPr/>
            </p:nvSpPr>
            <p:spPr>
              <a:xfrm>
                <a:off x="2514600" y="1577340"/>
                <a:ext cx="453389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0" name="Rectangle 1069"/>
              <p:cNvSpPr/>
              <p:nvPr/>
            </p:nvSpPr>
            <p:spPr>
              <a:xfrm>
                <a:off x="2514600" y="2057400"/>
                <a:ext cx="917258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1" name="Rectangle 1070"/>
              <p:cNvSpPr/>
              <p:nvPr/>
            </p:nvSpPr>
            <p:spPr>
              <a:xfrm>
                <a:off x="2514601" y="3017520"/>
                <a:ext cx="1830705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2" name="Rectangle 1071"/>
              <p:cNvSpPr/>
              <p:nvPr/>
            </p:nvSpPr>
            <p:spPr>
              <a:xfrm>
                <a:off x="2514601" y="2537460"/>
                <a:ext cx="1826894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3" name="Rectangle 1072"/>
              <p:cNvSpPr/>
              <p:nvPr/>
            </p:nvSpPr>
            <p:spPr>
              <a:xfrm>
                <a:off x="2514600" y="3497580"/>
                <a:ext cx="4114800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4" name="Rectangle 1073"/>
              <p:cNvSpPr/>
              <p:nvPr/>
            </p:nvSpPr>
            <p:spPr>
              <a:xfrm>
                <a:off x="2514600" y="3977640"/>
                <a:ext cx="4114800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77" name="Straight Connector 1076"/>
              <p:cNvCxnSpPr/>
              <p:nvPr/>
            </p:nvCxnSpPr>
            <p:spPr>
              <a:xfrm rot="5400000">
                <a:off x="2801303" y="222789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/>
              <p:cNvCxnSpPr/>
              <p:nvPr/>
            </p:nvCxnSpPr>
            <p:spPr>
              <a:xfrm rot="5400000">
                <a:off x="2801303" y="270795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/>
              <p:cNvCxnSpPr/>
              <p:nvPr/>
            </p:nvCxnSpPr>
            <p:spPr>
              <a:xfrm rot="5400000">
                <a:off x="3259456" y="270724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/>
              <p:cNvCxnSpPr/>
              <p:nvPr/>
            </p:nvCxnSpPr>
            <p:spPr>
              <a:xfrm rot="5400000">
                <a:off x="3716656" y="270795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0" name="Straight Connector 1089"/>
              <p:cNvCxnSpPr/>
              <p:nvPr/>
            </p:nvCxnSpPr>
            <p:spPr>
              <a:xfrm rot="5400000">
                <a:off x="2801303" y="318801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1" name="Straight Connector 1090"/>
              <p:cNvCxnSpPr/>
              <p:nvPr/>
            </p:nvCxnSpPr>
            <p:spPr>
              <a:xfrm rot="5400000">
                <a:off x="3259456" y="318730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2" name="Straight Connector 1091"/>
              <p:cNvCxnSpPr/>
              <p:nvPr/>
            </p:nvCxnSpPr>
            <p:spPr>
              <a:xfrm rot="5400000">
                <a:off x="3716656" y="318801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8" name="Straight Connector 1097"/>
              <p:cNvCxnSpPr/>
              <p:nvPr/>
            </p:nvCxnSpPr>
            <p:spPr>
              <a:xfrm rot="5400000">
                <a:off x="2797492" y="366807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9" name="Straight Connector 1098"/>
              <p:cNvCxnSpPr/>
              <p:nvPr/>
            </p:nvCxnSpPr>
            <p:spPr>
              <a:xfrm rot="5400000">
                <a:off x="3255644" y="366736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0" name="Straight Connector 1099"/>
              <p:cNvCxnSpPr/>
              <p:nvPr/>
            </p:nvCxnSpPr>
            <p:spPr>
              <a:xfrm rot="5400000">
                <a:off x="3712844" y="366807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1" name="Straight Connector 1100"/>
              <p:cNvCxnSpPr/>
              <p:nvPr/>
            </p:nvCxnSpPr>
            <p:spPr>
              <a:xfrm rot="5400000">
                <a:off x="4170997" y="366736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2" name="Straight Connector 1101"/>
              <p:cNvCxnSpPr/>
              <p:nvPr/>
            </p:nvCxnSpPr>
            <p:spPr>
              <a:xfrm rot="5400000">
                <a:off x="4623433" y="366807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3" name="Straight Connector 1102"/>
              <p:cNvCxnSpPr/>
              <p:nvPr/>
            </p:nvCxnSpPr>
            <p:spPr>
              <a:xfrm rot="5400000">
                <a:off x="5081586" y="366736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4" name="Straight Connector 1103"/>
              <p:cNvCxnSpPr/>
              <p:nvPr/>
            </p:nvCxnSpPr>
            <p:spPr>
              <a:xfrm rot="5400000">
                <a:off x="5538786" y="366807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5" name="Straight Connector 1104"/>
              <p:cNvCxnSpPr/>
              <p:nvPr/>
            </p:nvCxnSpPr>
            <p:spPr>
              <a:xfrm rot="5400000">
                <a:off x="5996939" y="366736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6" name="Straight Connector 1105"/>
              <p:cNvCxnSpPr/>
              <p:nvPr/>
            </p:nvCxnSpPr>
            <p:spPr>
              <a:xfrm rot="5400000">
                <a:off x="2797492" y="414813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7" name="Straight Connector 1106"/>
              <p:cNvCxnSpPr/>
              <p:nvPr/>
            </p:nvCxnSpPr>
            <p:spPr>
              <a:xfrm rot="5400000">
                <a:off x="3255644" y="414742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8" name="Straight Connector 1107"/>
              <p:cNvCxnSpPr/>
              <p:nvPr/>
            </p:nvCxnSpPr>
            <p:spPr>
              <a:xfrm rot="5400000">
                <a:off x="3712844" y="414813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9" name="Straight Connector 1108"/>
              <p:cNvCxnSpPr/>
              <p:nvPr/>
            </p:nvCxnSpPr>
            <p:spPr>
              <a:xfrm rot="5400000">
                <a:off x="4170997" y="414742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0" name="Straight Connector 1109"/>
              <p:cNvCxnSpPr/>
              <p:nvPr/>
            </p:nvCxnSpPr>
            <p:spPr>
              <a:xfrm rot="5400000">
                <a:off x="4623433" y="414813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1" name="Straight Connector 1110"/>
              <p:cNvCxnSpPr/>
              <p:nvPr/>
            </p:nvCxnSpPr>
            <p:spPr>
              <a:xfrm rot="5400000">
                <a:off x="5081586" y="414742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2" name="Straight Connector 1111"/>
              <p:cNvCxnSpPr/>
              <p:nvPr/>
            </p:nvCxnSpPr>
            <p:spPr>
              <a:xfrm rot="5400000">
                <a:off x="5538786" y="414813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3" name="Straight Connector 1112"/>
              <p:cNvCxnSpPr/>
              <p:nvPr/>
            </p:nvCxnSpPr>
            <p:spPr>
              <a:xfrm rot="5400000">
                <a:off x="5996939" y="414742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3" name="Group 1022"/>
            <p:cNvGrpSpPr/>
            <p:nvPr/>
          </p:nvGrpSpPr>
          <p:grpSpPr>
            <a:xfrm>
              <a:off x="3429000" y="1645920"/>
              <a:ext cx="4114800" cy="2743200"/>
              <a:chOff x="2590800" y="1645920"/>
              <a:chExt cx="4114800" cy="2743200"/>
            </a:xfrm>
          </p:grpSpPr>
          <p:sp>
            <p:nvSpPr>
              <p:cNvPr id="1024" name="Rectangle 1023"/>
              <p:cNvSpPr/>
              <p:nvPr/>
            </p:nvSpPr>
            <p:spPr>
              <a:xfrm>
                <a:off x="2590800" y="1645920"/>
                <a:ext cx="453389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5" name="Rectangle 1024"/>
              <p:cNvSpPr/>
              <p:nvPr/>
            </p:nvSpPr>
            <p:spPr>
              <a:xfrm>
                <a:off x="2590800" y="2125980"/>
                <a:ext cx="917258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6" name="Rectangle 1025"/>
              <p:cNvSpPr/>
              <p:nvPr/>
            </p:nvSpPr>
            <p:spPr>
              <a:xfrm>
                <a:off x="2590800" y="3086100"/>
                <a:ext cx="1832611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7" name="Rectangle 1026"/>
              <p:cNvSpPr/>
              <p:nvPr/>
            </p:nvSpPr>
            <p:spPr>
              <a:xfrm>
                <a:off x="2590800" y="2606040"/>
                <a:ext cx="1832611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8" name="Rectangle 1027"/>
              <p:cNvSpPr/>
              <p:nvPr/>
            </p:nvSpPr>
            <p:spPr>
              <a:xfrm>
                <a:off x="2590800" y="3566160"/>
                <a:ext cx="4114800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9" name="Rectangle 1028"/>
              <p:cNvSpPr/>
              <p:nvPr/>
            </p:nvSpPr>
            <p:spPr>
              <a:xfrm>
                <a:off x="2590800" y="4046220"/>
                <a:ext cx="4114800" cy="342900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32" name="Straight Connector 1031"/>
              <p:cNvCxnSpPr/>
              <p:nvPr/>
            </p:nvCxnSpPr>
            <p:spPr>
              <a:xfrm rot="5400000">
                <a:off x="2877503" y="229647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/>
              <p:cNvCxnSpPr/>
              <p:nvPr/>
            </p:nvCxnSpPr>
            <p:spPr>
              <a:xfrm rot="5400000">
                <a:off x="2877503" y="277653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Straight Connector 1037"/>
              <p:cNvCxnSpPr/>
              <p:nvPr/>
            </p:nvCxnSpPr>
            <p:spPr>
              <a:xfrm rot="5400000">
                <a:off x="3335656" y="277582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Straight Connector 1038"/>
              <p:cNvCxnSpPr/>
              <p:nvPr/>
            </p:nvCxnSpPr>
            <p:spPr>
              <a:xfrm rot="5400000">
                <a:off x="3792856" y="277653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Straight Connector 1044"/>
              <p:cNvCxnSpPr/>
              <p:nvPr/>
            </p:nvCxnSpPr>
            <p:spPr>
              <a:xfrm rot="5400000">
                <a:off x="2877503" y="325659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6" name="Straight Connector 1045"/>
              <p:cNvCxnSpPr/>
              <p:nvPr/>
            </p:nvCxnSpPr>
            <p:spPr>
              <a:xfrm rot="5400000">
                <a:off x="3335656" y="325588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Straight Connector 1046"/>
              <p:cNvCxnSpPr/>
              <p:nvPr/>
            </p:nvCxnSpPr>
            <p:spPr>
              <a:xfrm rot="5400000">
                <a:off x="3792856" y="325659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Connector 1052"/>
              <p:cNvCxnSpPr/>
              <p:nvPr/>
            </p:nvCxnSpPr>
            <p:spPr>
              <a:xfrm rot="5400000">
                <a:off x="2873692" y="373665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/>
              <p:cNvCxnSpPr/>
              <p:nvPr/>
            </p:nvCxnSpPr>
            <p:spPr>
              <a:xfrm rot="5400000">
                <a:off x="3331844" y="373594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/>
              <p:cNvCxnSpPr/>
              <p:nvPr/>
            </p:nvCxnSpPr>
            <p:spPr>
              <a:xfrm rot="5400000">
                <a:off x="3789044" y="373665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/>
              <p:cNvCxnSpPr/>
              <p:nvPr/>
            </p:nvCxnSpPr>
            <p:spPr>
              <a:xfrm rot="5400000">
                <a:off x="4247197" y="373594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Connector 1056"/>
              <p:cNvCxnSpPr/>
              <p:nvPr/>
            </p:nvCxnSpPr>
            <p:spPr>
              <a:xfrm rot="5400000">
                <a:off x="4699633" y="373665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8" name="Straight Connector 1057"/>
              <p:cNvCxnSpPr/>
              <p:nvPr/>
            </p:nvCxnSpPr>
            <p:spPr>
              <a:xfrm rot="5400000">
                <a:off x="5157786" y="373594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Straight Connector 1058"/>
              <p:cNvCxnSpPr/>
              <p:nvPr/>
            </p:nvCxnSpPr>
            <p:spPr>
              <a:xfrm rot="5400000">
                <a:off x="5614986" y="373665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Straight Connector 1059"/>
              <p:cNvCxnSpPr/>
              <p:nvPr/>
            </p:nvCxnSpPr>
            <p:spPr>
              <a:xfrm rot="5400000">
                <a:off x="6073139" y="373594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1" name="Straight Connector 1060"/>
              <p:cNvCxnSpPr/>
              <p:nvPr/>
            </p:nvCxnSpPr>
            <p:spPr>
              <a:xfrm rot="5400000">
                <a:off x="2873692" y="421671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Straight Connector 1061"/>
              <p:cNvCxnSpPr/>
              <p:nvPr/>
            </p:nvCxnSpPr>
            <p:spPr>
              <a:xfrm rot="5400000">
                <a:off x="3331844" y="421600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3" name="Straight Connector 1062"/>
              <p:cNvCxnSpPr/>
              <p:nvPr/>
            </p:nvCxnSpPr>
            <p:spPr>
              <a:xfrm rot="5400000">
                <a:off x="3789044" y="421671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Connector 1063"/>
              <p:cNvCxnSpPr/>
              <p:nvPr/>
            </p:nvCxnSpPr>
            <p:spPr>
              <a:xfrm rot="5400000">
                <a:off x="4247197" y="421600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/>
              <p:cNvCxnSpPr/>
              <p:nvPr/>
            </p:nvCxnSpPr>
            <p:spPr>
              <a:xfrm rot="5400000">
                <a:off x="4699633" y="421671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/>
              <p:cNvCxnSpPr/>
              <p:nvPr/>
            </p:nvCxnSpPr>
            <p:spPr>
              <a:xfrm rot="5400000">
                <a:off x="5157786" y="421600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/>
              <p:cNvCxnSpPr/>
              <p:nvPr/>
            </p:nvCxnSpPr>
            <p:spPr>
              <a:xfrm rot="5400000">
                <a:off x="5614986" y="4216717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/>
              <p:cNvCxnSpPr/>
              <p:nvPr/>
            </p:nvCxnSpPr>
            <p:spPr>
              <a:xfrm rot="5400000">
                <a:off x="6073139" y="4216003"/>
                <a:ext cx="342900" cy="1906"/>
              </a:xfrm>
              <a:prstGeom prst="line">
                <a:avLst/>
              </a:prstGeom>
              <a:ln w="254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9" name="Group 1248"/>
          <p:cNvGrpSpPr/>
          <p:nvPr/>
        </p:nvGrpSpPr>
        <p:grpSpPr>
          <a:xfrm>
            <a:off x="1549400" y="2047644"/>
            <a:ext cx="3429000" cy="3048000"/>
            <a:chOff x="6705600" y="1714500"/>
            <a:chExt cx="4114800" cy="2743200"/>
          </a:xfrm>
        </p:grpSpPr>
        <p:sp>
          <p:nvSpPr>
            <p:cNvPr id="1250" name="Rectangle 1249"/>
            <p:cNvSpPr/>
            <p:nvPr/>
          </p:nvSpPr>
          <p:spPr>
            <a:xfrm>
              <a:off x="6705600" y="1714500"/>
              <a:ext cx="459106" cy="3429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1" name="Rectangle 1250"/>
            <p:cNvSpPr/>
            <p:nvPr/>
          </p:nvSpPr>
          <p:spPr>
            <a:xfrm>
              <a:off x="6705600" y="2194560"/>
              <a:ext cx="911542" cy="3429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2" name="Rectangle 1251"/>
            <p:cNvSpPr/>
            <p:nvPr/>
          </p:nvSpPr>
          <p:spPr>
            <a:xfrm>
              <a:off x="6705600" y="3154680"/>
              <a:ext cx="1826894" cy="3429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3" name="Rectangle 1252"/>
            <p:cNvSpPr/>
            <p:nvPr/>
          </p:nvSpPr>
          <p:spPr>
            <a:xfrm>
              <a:off x="6705600" y="2674620"/>
              <a:ext cx="1832611" cy="3429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4" name="Rectangle 1253"/>
            <p:cNvSpPr/>
            <p:nvPr/>
          </p:nvSpPr>
          <p:spPr>
            <a:xfrm>
              <a:off x="6705600" y="3634740"/>
              <a:ext cx="4114800" cy="3429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5" name="Rectangle 1254"/>
            <p:cNvSpPr/>
            <p:nvPr/>
          </p:nvSpPr>
          <p:spPr>
            <a:xfrm>
              <a:off x="6705600" y="4114800"/>
              <a:ext cx="4114800" cy="3429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258" name="Straight Connector 1257"/>
            <p:cNvCxnSpPr/>
            <p:nvPr/>
          </p:nvCxnSpPr>
          <p:spPr>
            <a:xfrm rot="5400000">
              <a:off x="6992303" y="2365057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3" name="Straight Connector 1262"/>
            <p:cNvCxnSpPr/>
            <p:nvPr/>
          </p:nvCxnSpPr>
          <p:spPr>
            <a:xfrm rot="5400000">
              <a:off x="6992303" y="2845117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4" name="Straight Connector 1263"/>
            <p:cNvCxnSpPr/>
            <p:nvPr/>
          </p:nvCxnSpPr>
          <p:spPr>
            <a:xfrm rot="5400000">
              <a:off x="7450456" y="2844403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5" name="Straight Connector 1264"/>
            <p:cNvCxnSpPr/>
            <p:nvPr/>
          </p:nvCxnSpPr>
          <p:spPr>
            <a:xfrm rot="5400000">
              <a:off x="7907656" y="2845117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1" name="Straight Connector 1270"/>
            <p:cNvCxnSpPr/>
            <p:nvPr/>
          </p:nvCxnSpPr>
          <p:spPr>
            <a:xfrm rot="5400000">
              <a:off x="6992303" y="3325177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2" name="Straight Connector 1271"/>
            <p:cNvCxnSpPr/>
            <p:nvPr/>
          </p:nvCxnSpPr>
          <p:spPr>
            <a:xfrm rot="5400000">
              <a:off x="7450456" y="3324463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3" name="Straight Connector 1272"/>
            <p:cNvCxnSpPr/>
            <p:nvPr/>
          </p:nvCxnSpPr>
          <p:spPr>
            <a:xfrm rot="5400000">
              <a:off x="7907656" y="3325177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9" name="Straight Connector 1278"/>
            <p:cNvCxnSpPr/>
            <p:nvPr/>
          </p:nvCxnSpPr>
          <p:spPr>
            <a:xfrm rot="5400000">
              <a:off x="6988492" y="3805237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0" name="Straight Connector 1279"/>
            <p:cNvCxnSpPr/>
            <p:nvPr/>
          </p:nvCxnSpPr>
          <p:spPr>
            <a:xfrm rot="5400000">
              <a:off x="7446644" y="3804523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1" name="Straight Connector 1280"/>
            <p:cNvCxnSpPr/>
            <p:nvPr/>
          </p:nvCxnSpPr>
          <p:spPr>
            <a:xfrm rot="5400000">
              <a:off x="7903844" y="3805237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2" name="Straight Connector 1281"/>
            <p:cNvCxnSpPr/>
            <p:nvPr/>
          </p:nvCxnSpPr>
          <p:spPr>
            <a:xfrm rot="5400000">
              <a:off x="8361997" y="3804523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3" name="Straight Connector 1282"/>
            <p:cNvCxnSpPr/>
            <p:nvPr/>
          </p:nvCxnSpPr>
          <p:spPr>
            <a:xfrm rot="5400000">
              <a:off x="8814433" y="3805237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4" name="Straight Connector 1283"/>
            <p:cNvCxnSpPr/>
            <p:nvPr/>
          </p:nvCxnSpPr>
          <p:spPr>
            <a:xfrm rot="5400000">
              <a:off x="9272586" y="3804523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5" name="Straight Connector 1284"/>
            <p:cNvCxnSpPr/>
            <p:nvPr/>
          </p:nvCxnSpPr>
          <p:spPr>
            <a:xfrm rot="5400000">
              <a:off x="9729786" y="3805237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6" name="Straight Connector 1285"/>
            <p:cNvCxnSpPr/>
            <p:nvPr/>
          </p:nvCxnSpPr>
          <p:spPr>
            <a:xfrm rot="5400000">
              <a:off x="10187939" y="3804523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7" name="Straight Connector 1286"/>
            <p:cNvCxnSpPr/>
            <p:nvPr/>
          </p:nvCxnSpPr>
          <p:spPr>
            <a:xfrm rot="5400000">
              <a:off x="6988492" y="4285297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8" name="Straight Connector 1287"/>
            <p:cNvCxnSpPr/>
            <p:nvPr/>
          </p:nvCxnSpPr>
          <p:spPr>
            <a:xfrm rot="5400000">
              <a:off x="7446644" y="4284583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9" name="Straight Connector 1288"/>
            <p:cNvCxnSpPr/>
            <p:nvPr/>
          </p:nvCxnSpPr>
          <p:spPr>
            <a:xfrm rot="5400000">
              <a:off x="7903844" y="4285297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0" name="Straight Connector 1289"/>
            <p:cNvCxnSpPr/>
            <p:nvPr/>
          </p:nvCxnSpPr>
          <p:spPr>
            <a:xfrm rot="5400000">
              <a:off x="8361997" y="4284583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1" name="Straight Connector 1290"/>
            <p:cNvCxnSpPr/>
            <p:nvPr/>
          </p:nvCxnSpPr>
          <p:spPr>
            <a:xfrm rot="5400000">
              <a:off x="8814433" y="4285297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2" name="Straight Connector 1291"/>
            <p:cNvCxnSpPr/>
            <p:nvPr/>
          </p:nvCxnSpPr>
          <p:spPr>
            <a:xfrm rot="5400000">
              <a:off x="9272586" y="4284583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Straight Connector 1292"/>
            <p:cNvCxnSpPr/>
            <p:nvPr/>
          </p:nvCxnSpPr>
          <p:spPr>
            <a:xfrm rot="5400000">
              <a:off x="9729786" y="4285297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Straight Connector 1293"/>
            <p:cNvCxnSpPr/>
            <p:nvPr/>
          </p:nvCxnSpPr>
          <p:spPr>
            <a:xfrm rot="5400000">
              <a:off x="10187939" y="4284583"/>
              <a:ext cx="342900" cy="1906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462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Minion Pro"/>
                <a:cs typeface="Minion Pro"/>
              </a:rPr>
              <a:t>Layout on GPU: </a:t>
            </a:r>
            <a:r>
              <a:rPr lang="en-US" sz="3600" dirty="0" smtClean="0">
                <a:solidFill>
                  <a:srgbClr val="FF0000"/>
                </a:solidFill>
                <a:latin typeface="Minion Pro"/>
                <a:cs typeface="Minion Pro"/>
              </a:rPr>
              <a:t>Must </a:t>
            </a:r>
            <a:r>
              <a:rPr lang="en-US" sz="3600" dirty="0">
                <a:solidFill>
                  <a:srgbClr val="FF0000"/>
                </a:solidFill>
                <a:latin typeface="Minion Pro"/>
                <a:cs typeface="Minion Pro"/>
              </a:rPr>
              <a:t>“Flatten” </a:t>
            </a:r>
            <a:r>
              <a:rPr lang="en-US" sz="3600" dirty="0" smtClean="0">
                <a:solidFill>
                  <a:srgbClr val="FF0000"/>
                </a:solidFill>
                <a:latin typeface="Minion Pro"/>
                <a:cs typeface="Minion Pro"/>
              </a:rPr>
              <a:t>Tree</a:t>
            </a:r>
            <a:endParaRPr lang="en-US" sz="3600" dirty="0">
              <a:latin typeface="Minion Pro"/>
              <a:cs typeface="Minion Pro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334433" y="2025066"/>
            <a:ext cx="6097855" cy="3700980"/>
            <a:chOff x="-334433" y="2025066"/>
            <a:chExt cx="6097855" cy="3700980"/>
          </a:xfrm>
        </p:grpSpPr>
        <p:sp>
          <p:nvSpPr>
            <p:cNvPr id="133" name="TextBox 132"/>
            <p:cNvSpPr txBox="1"/>
            <p:nvPr/>
          </p:nvSpPr>
          <p:spPr>
            <a:xfrm>
              <a:off x="281517" y="2025066"/>
              <a:ext cx="1210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8000"/>
                  </a:solidFill>
                </a:rPr>
                <a:t>level 1</a:t>
              </a:r>
              <a:endParaRPr lang="en-US" sz="2400" dirty="0">
                <a:solidFill>
                  <a:srgbClr val="008000"/>
                </a:solidFill>
              </a:endParaRPr>
            </a:p>
          </p:txBody>
        </p:sp>
        <p:grpSp>
          <p:nvGrpSpPr>
            <p:cNvPr id="890" name="Group 889"/>
            <p:cNvGrpSpPr/>
            <p:nvPr/>
          </p:nvGrpSpPr>
          <p:grpSpPr>
            <a:xfrm>
              <a:off x="1587500" y="2135133"/>
              <a:ext cx="609600" cy="762000"/>
              <a:chOff x="1752600" y="1981200"/>
              <a:chExt cx="609600" cy="762000"/>
            </a:xfrm>
            <a:solidFill>
              <a:schemeClr val="tx2">
                <a:lumMod val="20000"/>
                <a:lumOff val="80000"/>
              </a:schemeClr>
            </a:solidFill>
            <a:effectLst/>
          </p:grpSpPr>
          <p:sp>
            <p:nvSpPr>
              <p:cNvPr id="98" name="Oval 97"/>
              <p:cNvSpPr/>
              <p:nvPr/>
            </p:nvSpPr>
            <p:spPr>
              <a:xfrm>
                <a:off x="1752600" y="19812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1752600" y="25146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2133600" y="25146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5" name="Straight Connector 164"/>
              <p:cNvCxnSpPr>
                <a:stCxn id="98" idx="4"/>
                <a:endCxn id="138" idx="0"/>
              </p:cNvCxnSpPr>
              <p:nvPr/>
            </p:nvCxnSpPr>
            <p:spPr>
              <a:xfrm rot="5400000">
                <a:off x="1714500" y="2362200"/>
                <a:ext cx="304800" cy="1588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68" name="Straight Connector 167"/>
              <p:cNvCxnSpPr>
                <a:endCxn id="139" idx="0"/>
              </p:cNvCxnSpPr>
              <p:nvPr/>
            </p:nvCxnSpPr>
            <p:spPr>
              <a:xfrm>
                <a:off x="1867694" y="2209800"/>
                <a:ext cx="380206" cy="304800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</p:grpSp>
        <p:grpSp>
          <p:nvGrpSpPr>
            <p:cNvPr id="891" name="Group 890"/>
            <p:cNvGrpSpPr/>
            <p:nvPr/>
          </p:nvGrpSpPr>
          <p:grpSpPr>
            <a:xfrm>
              <a:off x="1587500" y="2897133"/>
              <a:ext cx="1371600" cy="1066801"/>
              <a:chOff x="1752600" y="2743199"/>
              <a:chExt cx="1371600" cy="1066801"/>
            </a:xfrm>
            <a:solidFill>
              <a:schemeClr val="tx2">
                <a:lumMod val="20000"/>
                <a:lumOff val="80000"/>
              </a:schemeClr>
            </a:solidFill>
            <a:effectLst/>
          </p:grpSpPr>
          <p:sp>
            <p:nvSpPr>
              <p:cNvPr id="140" name="Oval 139"/>
              <p:cNvSpPr/>
              <p:nvPr/>
            </p:nvSpPr>
            <p:spPr>
              <a:xfrm>
                <a:off x="1752600" y="30480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2133600" y="30480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2514600" y="30480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2895600" y="30480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1752600" y="35814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2133600" y="35814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2514600" y="35814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2895600" y="35814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0" name="Straight Connector 169"/>
              <p:cNvCxnSpPr>
                <a:stCxn id="138" idx="4"/>
                <a:endCxn id="140" idx="0"/>
              </p:cNvCxnSpPr>
              <p:nvPr/>
            </p:nvCxnSpPr>
            <p:spPr>
              <a:xfrm>
                <a:off x="1854200" y="2743199"/>
                <a:ext cx="12700" cy="304801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72" name="Straight Connector 171"/>
              <p:cNvCxnSpPr>
                <a:stCxn id="139" idx="4"/>
                <a:endCxn id="142" idx="0"/>
              </p:cNvCxnSpPr>
              <p:nvPr/>
            </p:nvCxnSpPr>
            <p:spPr>
              <a:xfrm>
                <a:off x="2235200" y="2743199"/>
                <a:ext cx="393700" cy="304801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74" name="Straight Connector 173"/>
              <p:cNvCxnSpPr>
                <a:stCxn id="138" idx="4"/>
                <a:endCxn id="141" idx="0"/>
              </p:cNvCxnSpPr>
              <p:nvPr/>
            </p:nvCxnSpPr>
            <p:spPr>
              <a:xfrm>
                <a:off x="1854200" y="2743199"/>
                <a:ext cx="393700" cy="304801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76" name="Straight Connector 175"/>
              <p:cNvCxnSpPr>
                <a:stCxn id="139" idx="4"/>
                <a:endCxn id="143" idx="0"/>
              </p:cNvCxnSpPr>
              <p:nvPr/>
            </p:nvCxnSpPr>
            <p:spPr>
              <a:xfrm>
                <a:off x="2235200" y="2743199"/>
                <a:ext cx="774700" cy="304801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78" name="Straight Connector 177"/>
              <p:cNvCxnSpPr>
                <a:stCxn id="140" idx="4"/>
                <a:endCxn id="144" idx="0"/>
              </p:cNvCxnSpPr>
              <p:nvPr/>
            </p:nvCxnSpPr>
            <p:spPr>
              <a:xfrm rot="5400000">
                <a:off x="1714500" y="3429000"/>
                <a:ext cx="304800" cy="1588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0" name="Straight Connector 179"/>
              <p:cNvCxnSpPr>
                <a:stCxn id="141" idx="4"/>
                <a:endCxn id="145" idx="0"/>
              </p:cNvCxnSpPr>
              <p:nvPr/>
            </p:nvCxnSpPr>
            <p:spPr>
              <a:xfrm rot="5400000">
                <a:off x="2095500" y="3429000"/>
                <a:ext cx="304800" cy="1588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2" name="Straight Connector 181"/>
              <p:cNvCxnSpPr>
                <a:stCxn id="142" idx="4"/>
                <a:endCxn id="146" idx="0"/>
              </p:cNvCxnSpPr>
              <p:nvPr/>
            </p:nvCxnSpPr>
            <p:spPr>
              <a:xfrm rot="5400000">
                <a:off x="2476500" y="3429000"/>
                <a:ext cx="304800" cy="1588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4" name="Straight Connector 183"/>
              <p:cNvCxnSpPr>
                <a:stCxn id="143" idx="4"/>
                <a:endCxn id="147" idx="0"/>
              </p:cNvCxnSpPr>
              <p:nvPr/>
            </p:nvCxnSpPr>
            <p:spPr>
              <a:xfrm rot="5400000">
                <a:off x="2857500" y="3429000"/>
                <a:ext cx="304800" cy="1588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</p:grpSp>
        <p:grpSp>
          <p:nvGrpSpPr>
            <p:cNvPr id="892" name="Group 891"/>
            <p:cNvGrpSpPr/>
            <p:nvPr/>
          </p:nvGrpSpPr>
          <p:grpSpPr>
            <a:xfrm>
              <a:off x="1587500" y="3963934"/>
              <a:ext cx="1371600" cy="1066799"/>
              <a:chOff x="1752600" y="3810001"/>
              <a:chExt cx="1371600" cy="1066799"/>
            </a:xfrm>
            <a:solidFill>
              <a:schemeClr val="tx2">
                <a:lumMod val="20000"/>
                <a:lumOff val="80000"/>
              </a:schemeClr>
            </a:solidFill>
            <a:effectLst/>
          </p:grpSpPr>
          <p:sp>
            <p:nvSpPr>
              <p:cNvPr id="148" name="Oval 147"/>
              <p:cNvSpPr/>
              <p:nvPr/>
            </p:nvSpPr>
            <p:spPr>
              <a:xfrm>
                <a:off x="1752600" y="41148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2133600" y="41148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2514600" y="41148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2895600" y="41148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752600" y="46482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2133600" y="46482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2514600" y="46482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2895600" y="4648200"/>
                <a:ext cx="228600" cy="22860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6" name="Straight Connector 185"/>
              <p:cNvCxnSpPr>
                <a:stCxn id="144" idx="4"/>
                <a:endCxn id="148" idx="0"/>
              </p:cNvCxnSpPr>
              <p:nvPr/>
            </p:nvCxnSpPr>
            <p:spPr>
              <a:xfrm>
                <a:off x="1854200" y="3810001"/>
                <a:ext cx="12700" cy="304799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8" name="Straight Connector 187"/>
              <p:cNvCxnSpPr>
                <a:stCxn id="145" idx="4"/>
                <a:endCxn id="150" idx="0"/>
              </p:cNvCxnSpPr>
              <p:nvPr/>
            </p:nvCxnSpPr>
            <p:spPr>
              <a:xfrm>
                <a:off x="2235200" y="3810001"/>
                <a:ext cx="393700" cy="304799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200" name="Straight Connector 199"/>
              <p:cNvCxnSpPr>
                <a:stCxn id="144" idx="4"/>
                <a:endCxn id="149" idx="0"/>
              </p:cNvCxnSpPr>
              <p:nvPr/>
            </p:nvCxnSpPr>
            <p:spPr>
              <a:xfrm>
                <a:off x="1854200" y="3810001"/>
                <a:ext cx="393700" cy="304799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202" name="Straight Connector 201"/>
              <p:cNvCxnSpPr>
                <a:stCxn id="145" idx="4"/>
                <a:endCxn id="151" idx="0"/>
              </p:cNvCxnSpPr>
              <p:nvPr/>
            </p:nvCxnSpPr>
            <p:spPr>
              <a:xfrm>
                <a:off x="2235200" y="3810001"/>
                <a:ext cx="774700" cy="304799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214" name="Straight Connector 213"/>
              <p:cNvCxnSpPr>
                <a:stCxn id="148" idx="4"/>
                <a:endCxn id="152" idx="0"/>
              </p:cNvCxnSpPr>
              <p:nvPr/>
            </p:nvCxnSpPr>
            <p:spPr>
              <a:xfrm rot="5400000">
                <a:off x="1714500" y="4495800"/>
                <a:ext cx="304800" cy="1588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216" name="Straight Connector 215"/>
              <p:cNvCxnSpPr>
                <a:stCxn id="149" idx="4"/>
                <a:endCxn id="153" idx="0"/>
              </p:cNvCxnSpPr>
              <p:nvPr/>
            </p:nvCxnSpPr>
            <p:spPr>
              <a:xfrm rot="5400000">
                <a:off x="2095500" y="4495800"/>
                <a:ext cx="304800" cy="1588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218" name="Straight Connector 217"/>
              <p:cNvCxnSpPr>
                <a:stCxn id="150" idx="4"/>
                <a:endCxn id="154" idx="0"/>
              </p:cNvCxnSpPr>
              <p:nvPr/>
            </p:nvCxnSpPr>
            <p:spPr>
              <a:xfrm rot="5400000">
                <a:off x="2476500" y="4495800"/>
                <a:ext cx="304800" cy="1588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220" name="Straight Connector 219"/>
              <p:cNvCxnSpPr>
                <a:stCxn id="151" idx="4"/>
                <a:endCxn id="155" idx="0"/>
              </p:cNvCxnSpPr>
              <p:nvPr/>
            </p:nvCxnSpPr>
            <p:spPr>
              <a:xfrm rot="5400000">
                <a:off x="2857500" y="4495800"/>
                <a:ext cx="304800" cy="1588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2451100" y="3963934"/>
              <a:ext cx="2448718" cy="1066799"/>
              <a:chOff x="3139440" y="3429000"/>
              <a:chExt cx="2938462" cy="960119"/>
            </a:xfrm>
            <a:solidFill>
              <a:schemeClr val="tx2">
                <a:lumMod val="20000"/>
                <a:lumOff val="80000"/>
              </a:schemeClr>
            </a:solidFill>
            <a:effectLst/>
          </p:grpSpPr>
          <p:grpSp>
            <p:nvGrpSpPr>
              <p:cNvPr id="893" name="Group 892"/>
              <p:cNvGrpSpPr/>
              <p:nvPr/>
            </p:nvGrpSpPr>
            <p:grpSpPr>
              <a:xfrm>
                <a:off x="3139440" y="3429000"/>
                <a:ext cx="2438400" cy="960119"/>
                <a:chOff x="2616200" y="3810001"/>
                <a:chExt cx="2032000" cy="1066799"/>
              </a:xfrm>
              <a:grpFill/>
            </p:grpSpPr>
            <p:sp>
              <p:nvSpPr>
                <p:cNvPr id="156" name="Oval 155"/>
                <p:cNvSpPr/>
                <p:nvPr/>
              </p:nvSpPr>
              <p:spPr>
                <a:xfrm>
                  <a:off x="3276600" y="4114800"/>
                  <a:ext cx="228600" cy="228600"/>
                </a:xfrm>
                <a:prstGeom prst="ellipse">
                  <a:avLst/>
                </a:prstGeom>
                <a:grpFill/>
                <a:ln w="28575" cmpd="sng">
                  <a:solidFill>
                    <a:srgbClr val="3366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3657600" y="4114800"/>
                  <a:ext cx="228600" cy="228600"/>
                </a:xfrm>
                <a:prstGeom prst="ellipse">
                  <a:avLst/>
                </a:prstGeom>
                <a:grpFill/>
                <a:ln w="28575" cmpd="sng">
                  <a:solidFill>
                    <a:srgbClr val="3366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Oval 157"/>
                <p:cNvSpPr/>
                <p:nvPr/>
              </p:nvSpPr>
              <p:spPr>
                <a:xfrm>
                  <a:off x="4038600" y="4114800"/>
                  <a:ext cx="228600" cy="228600"/>
                </a:xfrm>
                <a:prstGeom prst="ellipse">
                  <a:avLst/>
                </a:prstGeom>
                <a:grpFill/>
                <a:ln w="28575" cmpd="sng">
                  <a:solidFill>
                    <a:srgbClr val="3366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4419600" y="4114800"/>
                  <a:ext cx="228600" cy="228600"/>
                </a:xfrm>
                <a:prstGeom prst="ellipse">
                  <a:avLst/>
                </a:prstGeom>
                <a:grpFill/>
                <a:ln w="28575" cmpd="sng">
                  <a:solidFill>
                    <a:srgbClr val="3366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3276600" y="4648200"/>
                  <a:ext cx="228600" cy="228600"/>
                </a:xfrm>
                <a:prstGeom prst="ellipse">
                  <a:avLst/>
                </a:prstGeom>
                <a:grpFill/>
                <a:ln w="28575" cmpd="sng">
                  <a:solidFill>
                    <a:srgbClr val="3366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Oval 160"/>
                <p:cNvSpPr/>
                <p:nvPr/>
              </p:nvSpPr>
              <p:spPr>
                <a:xfrm>
                  <a:off x="3657600" y="4648200"/>
                  <a:ext cx="228600" cy="228600"/>
                </a:xfrm>
                <a:prstGeom prst="ellipse">
                  <a:avLst/>
                </a:prstGeom>
                <a:grpFill/>
                <a:ln w="28575" cmpd="sng">
                  <a:solidFill>
                    <a:srgbClr val="3366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4038600" y="4648200"/>
                  <a:ext cx="228600" cy="228600"/>
                </a:xfrm>
                <a:prstGeom prst="ellipse">
                  <a:avLst/>
                </a:prstGeom>
                <a:grpFill/>
                <a:ln w="28575" cmpd="sng">
                  <a:solidFill>
                    <a:srgbClr val="3366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4419600" y="4648200"/>
                  <a:ext cx="228600" cy="228600"/>
                </a:xfrm>
                <a:prstGeom prst="ellipse">
                  <a:avLst/>
                </a:prstGeom>
                <a:grpFill/>
                <a:ln w="28575" cmpd="sng">
                  <a:solidFill>
                    <a:srgbClr val="3366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" name="Straight Connector 205"/>
                <p:cNvCxnSpPr>
                  <a:stCxn id="146" idx="4"/>
                  <a:endCxn id="156" idx="0"/>
                </p:cNvCxnSpPr>
                <p:nvPr/>
              </p:nvCxnSpPr>
              <p:spPr>
                <a:xfrm>
                  <a:off x="2616200" y="3810001"/>
                  <a:ext cx="774700" cy="304799"/>
                </a:xfrm>
                <a:prstGeom prst="line">
                  <a:avLst/>
                </a:prstGeom>
                <a:grpFill/>
                <a:ln w="28575" cmpd="sng">
                  <a:solidFill>
                    <a:srgbClr val="3366FF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208" name="Straight Connector 207"/>
                <p:cNvCxnSpPr>
                  <a:stCxn id="146" idx="4"/>
                  <a:endCxn id="157" idx="0"/>
                </p:cNvCxnSpPr>
                <p:nvPr/>
              </p:nvCxnSpPr>
              <p:spPr>
                <a:xfrm>
                  <a:off x="2616200" y="3810001"/>
                  <a:ext cx="1155700" cy="304799"/>
                </a:xfrm>
                <a:prstGeom prst="line">
                  <a:avLst/>
                </a:prstGeom>
                <a:grpFill/>
                <a:ln w="28575" cmpd="sng">
                  <a:solidFill>
                    <a:srgbClr val="3366FF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210" name="Straight Connector 209"/>
                <p:cNvCxnSpPr>
                  <a:stCxn id="147" idx="4"/>
                  <a:endCxn id="158" idx="0"/>
                </p:cNvCxnSpPr>
                <p:nvPr/>
              </p:nvCxnSpPr>
              <p:spPr>
                <a:xfrm>
                  <a:off x="2997200" y="3810001"/>
                  <a:ext cx="1155700" cy="304799"/>
                </a:xfrm>
                <a:prstGeom prst="line">
                  <a:avLst/>
                </a:prstGeom>
                <a:grpFill/>
                <a:ln w="28575" cmpd="sng">
                  <a:solidFill>
                    <a:srgbClr val="3366FF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212" name="Straight Connector 211"/>
                <p:cNvCxnSpPr>
                  <a:stCxn id="147" idx="4"/>
                  <a:endCxn id="159" idx="0"/>
                </p:cNvCxnSpPr>
                <p:nvPr/>
              </p:nvCxnSpPr>
              <p:spPr>
                <a:xfrm>
                  <a:off x="2997200" y="3810001"/>
                  <a:ext cx="1536700" cy="304799"/>
                </a:xfrm>
                <a:prstGeom prst="line">
                  <a:avLst/>
                </a:prstGeom>
                <a:grpFill/>
                <a:ln w="28575" cmpd="sng">
                  <a:solidFill>
                    <a:srgbClr val="3366FF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222" name="Straight Connector 221"/>
                <p:cNvCxnSpPr>
                  <a:stCxn id="156" idx="4"/>
                  <a:endCxn id="160" idx="0"/>
                </p:cNvCxnSpPr>
                <p:nvPr/>
              </p:nvCxnSpPr>
              <p:spPr>
                <a:xfrm rot="5400000">
                  <a:off x="3238500" y="4495800"/>
                  <a:ext cx="304800" cy="1588"/>
                </a:xfrm>
                <a:prstGeom prst="line">
                  <a:avLst/>
                </a:prstGeom>
                <a:grpFill/>
                <a:ln w="28575" cmpd="sng">
                  <a:solidFill>
                    <a:srgbClr val="3366FF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224" name="Straight Connector 223"/>
                <p:cNvCxnSpPr>
                  <a:stCxn id="157" idx="4"/>
                  <a:endCxn id="161" idx="0"/>
                </p:cNvCxnSpPr>
                <p:nvPr/>
              </p:nvCxnSpPr>
              <p:spPr>
                <a:xfrm rot="5400000">
                  <a:off x="3619500" y="4495800"/>
                  <a:ext cx="304800" cy="1588"/>
                </a:xfrm>
                <a:prstGeom prst="line">
                  <a:avLst/>
                </a:prstGeom>
                <a:grpFill/>
                <a:ln w="28575" cmpd="sng">
                  <a:solidFill>
                    <a:srgbClr val="3366FF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226" name="Straight Connector 225"/>
                <p:cNvCxnSpPr>
                  <a:stCxn id="158" idx="4"/>
                  <a:endCxn id="162" idx="0"/>
                </p:cNvCxnSpPr>
                <p:nvPr/>
              </p:nvCxnSpPr>
              <p:spPr>
                <a:xfrm rot="5400000">
                  <a:off x="4000500" y="4495800"/>
                  <a:ext cx="304800" cy="1588"/>
                </a:xfrm>
                <a:prstGeom prst="line">
                  <a:avLst/>
                </a:prstGeom>
                <a:grpFill/>
                <a:ln w="28575" cmpd="sng">
                  <a:solidFill>
                    <a:srgbClr val="3366FF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228" name="Straight Connector 227"/>
                <p:cNvCxnSpPr>
                  <a:stCxn id="159" idx="4"/>
                  <a:endCxn id="163" idx="0"/>
                </p:cNvCxnSpPr>
                <p:nvPr/>
              </p:nvCxnSpPr>
              <p:spPr>
                <a:xfrm rot="5400000">
                  <a:off x="4381500" y="4495800"/>
                  <a:ext cx="304800" cy="1588"/>
                </a:xfrm>
                <a:prstGeom prst="line">
                  <a:avLst/>
                </a:prstGeom>
                <a:grpFill/>
                <a:ln w="28575" cmpd="sng">
                  <a:solidFill>
                    <a:srgbClr val="3366FF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96" name="Oval 1295"/>
              <p:cNvSpPr/>
              <p:nvPr/>
            </p:nvSpPr>
            <p:spPr>
              <a:xfrm>
                <a:off x="5801676" y="3698735"/>
                <a:ext cx="274320" cy="20574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7" name="Oval 1296"/>
              <p:cNvSpPr/>
              <p:nvPr/>
            </p:nvSpPr>
            <p:spPr>
              <a:xfrm>
                <a:off x="5803582" y="4181142"/>
                <a:ext cx="274320" cy="205740"/>
              </a:xfrm>
              <a:prstGeom prst="ellipse">
                <a:avLst/>
              </a:prstGeom>
              <a:grpFill/>
              <a:ln w="28575" cmpd="sng">
                <a:solidFill>
                  <a:srgbClr val="3366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98" name="Straight Connector 1297"/>
              <p:cNvCxnSpPr>
                <a:stCxn id="1296" idx="4"/>
                <a:endCxn id="1297" idx="0"/>
              </p:cNvCxnSpPr>
              <p:nvPr/>
            </p:nvCxnSpPr>
            <p:spPr>
              <a:xfrm>
                <a:off x="5938836" y="3904475"/>
                <a:ext cx="1906" cy="276667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299" name="Straight Connector 1298"/>
              <p:cNvCxnSpPr>
                <a:stCxn id="1296" idx="0"/>
                <a:endCxn id="147" idx="4"/>
              </p:cNvCxnSpPr>
              <p:nvPr/>
            </p:nvCxnSpPr>
            <p:spPr>
              <a:xfrm flipH="1" flipV="1">
                <a:off x="3596640" y="3429000"/>
                <a:ext cx="2342196" cy="269735"/>
              </a:xfrm>
              <a:prstGeom prst="line">
                <a:avLst/>
              </a:prstGeom>
              <a:grp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</p:grpSp>
        <p:sp>
          <p:nvSpPr>
            <p:cNvPr id="10" name="TextBox 9"/>
            <p:cNvSpPr txBox="1"/>
            <p:nvPr/>
          </p:nvSpPr>
          <p:spPr bwMode="auto">
            <a:xfrm>
              <a:off x="2440783" y="5264381"/>
              <a:ext cx="3322639" cy="4616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3366FF"/>
                  </a:solidFill>
                  <a:latin typeface="Minion Pro"/>
                  <a:cs typeface="Minion Pro"/>
                </a:rPr>
                <a:t>JSON Tree</a:t>
              </a:r>
            </a:p>
          </p:txBody>
        </p:sp>
        <p:sp>
          <p:nvSpPr>
            <p:cNvPr id="1301" name="TextBox 1300"/>
            <p:cNvSpPr txBox="1"/>
            <p:nvPr/>
          </p:nvSpPr>
          <p:spPr>
            <a:xfrm>
              <a:off x="-334433" y="4599672"/>
              <a:ext cx="21505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8000"/>
                  </a:solidFill>
                </a:rPr>
                <a:t>level </a:t>
              </a:r>
              <a:r>
                <a:rPr lang="en-US" sz="2400" i="1" dirty="0" smtClean="0">
                  <a:solidFill>
                    <a:srgbClr val="008000"/>
                  </a:solidFill>
                </a:rPr>
                <a:t>n</a:t>
              </a:r>
              <a:endParaRPr lang="en-US" sz="2400" i="1" dirty="0">
                <a:solidFill>
                  <a:srgbClr val="008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 bwMode="auto">
          <a:xfrm>
            <a:off x="1100667" y="1441183"/>
            <a:ext cx="702733" cy="5847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w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383509" y="912577"/>
            <a:ext cx="1131169" cy="953701"/>
            <a:chOff x="1858330" y="682779"/>
            <a:chExt cx="1357403" cy="858331"/>
          </a:xfrm>
        </p:grpSpPr>
        <p:sp>
          <p:nvSpPr>
            <p:cNvPr id="1302" name="TextBox 1301"/>
            <p:cNvSpPr txBox="1"/>
            <p:nvPr/>
          </p:nvSpPr>
          <p:spPr bwMode="auto">
            <a:xfrm>
              <a:off x="1858330" y="1014812"/>
              <a:ext cx="843280" cy="52629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4"/>
                  </a:solidFill>
                  <a:latin typeface="Tahoma" pitchFamily="34" charset="0"/>
                  <a:cs typeface="Tahoma" pitchFamily="34" charset="0"/>
                </a:rPr>
                <a:t>h</a:t>
              </a:r>
            </a:p>
          </p:txBody>
        </p:sp>
        <p:sp>
          <p:nvSpPr>
            <p:cNvPr id="1303" name="TextBox 1302"/>
            <p:cNvSpPr txBox="1"/>
            <p:nvPr/>
          </p:nvSpPr>
          <p:spPr bwMode="auto">
            <a:xfrm>
              <a:off x="2107262" y="846075"/>
              <a:ext cx="843280" cy="52629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4"/>
                  </a:solidFill>
                  <a:latin typeface="Tahoma" pitchFamily="34" charset="0"/>
                  <a:cs typeface="Tahoma" pitchFamily="34" charset="0"/>
                </a:rPr>
                <a:t>x</a:t>
              </a:r>
            </a:p>
          </p:txBody>
        </p:sp>
        <p:sp>
          <p:nvSpPr>
            <p:cNvPr id="1304" name="TextBox 1303"/>
            <p:cNvSpPr txBox="1"/>
            <p:nvPr/>
          </p:nvSpPr>
          <p:spPr bwMode="auto">
            <a:xfrm>
              <a:off x="2372453" y="682779"/>
              <a:ext cx="843280" cy="52629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4"/>
                  </a:solidFill>
                  <a:latin typeface="Tahoma" pitchFamily="34" charset="0"/>
                  <a:cs typeface="Tahoma" pitchFamily="34" charset="0"/>
                </a:rPr>
                <a:t>y</a:t>
              </a:r>
            </a:p>
          </p:txBody>
        </p:sp>
      </p:grpSp>
      <p:sp>
        <p:nvSpPr>
          <p:cNvPr id="16" name="Rectangular Callout 15"/>
          <p:cNvSpPr/>
          <p:nvPr/>
        </p:nvSpPr>
        <p:spPr bwMode="auto">
          <a:xfrm>
            <a:off x="5609113" y="3785388"/>
            <a:ext cx="2518888" cy="628073"/>
          </a:xfrm>
          <a:prstGeom prst="wedgeRectCallout">
            <a:avLst>
              <a:gd name="adj1" fmla="val -80052"/>
              <a:gd name="adj2" fmla="val 34394"/>
            </a:avLst>
          </a:prstGeom>
          <a:ln>
            <a:solidFill>
              <a:srgbClr val="FF0000"/>
            </a:solidFill>
            <a:headEnd type="oval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Minion Pro"/>
                <a:ea typeface="Tahoma" pitchFamily="34" charset="0"/>
                <a:cs typeface="Minion Pro"/>
                <a:sym typeface="Myriad Set Text" charset="0"/>
              </a:rPr>
              <a:t>Nodes in arrays</a:t>
            </a:r>
          </a:p>
        </p:txBody>
      </p:sp>
      <p:sp>
        <p:nvSpPr>
          <p:cNvPr id="1305" name="Rectangular Callout 1304"/>
          <p:cNvSpPr/>
          <p:nvPr/>
        </p:nvSpPr>
        <p:spPr bwMode="auto">
          <a:xfrm>
            <a:off x="3076577" y="1203055"/>
            <a:ext cx="2988008" cy="628073"/>
          </a:xfrm>
          <a:prstGeom prst="wedgeRectCallout">
            <a:avLst>
              <a:gd name="adj1" fmla="val -88973"/>
              <a:gd name="adj2" fmla="val 9399"/>
            </a:avLst>
          </a:prstGeom>
          <a:ln>
            <a:solidFill>
              <a:schemeClr val="accent4"/>
            </a:solidFill>
            <a:headEnd type="oval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rgbClr val="8064A2"/>
                </a:solidFill>
                <a:effectLst/>
                <a:latin typeface="Minion Pro"/>
                <a:ea typeface="Tahoma" pitchFamily="34" charset="0"/>
                <a:cs typeface="Minion Pro"/>
                <a:sym typeface="Myriad Set Text" charset="0"/>
              </a:rPr>
              <a:t>Array per attribute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816900" y="5710019"/>
            <a:ext cx="8128660" cy="6463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Minion Pro"/>
                <a:cs typeface="Minion Pro"/>
              </a:rPr>
              <a:t>Superconductor does this for you.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FBF3-B4C0-8943-A352-9CC9A79AEA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6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305" grpId="0" animBg="1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572" y="198941"/>
            <a:ext cx="9121428" cy="1143000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Minion Pro"/>
                <a:cs typeface="Minion Pro"/>
              </a:rPr>
              <a:t>Need “Structured Programming” </a:t>
            </a:r>
            <a:br>
              <a:rPr lang="en-US" dirty="0" smtClean="0">
                <a:latin typeface="Minion Pro"/>
                <a:cs typeface="Minion Pro"/>
              </a:rPr>
            </a:br>
            <a:r>
              <a:rPr lang="en-US" dirty="0" smtClean="0">
                <a:latin typeface="Minion Pro"/>
                <a:cs typeface="Minion Pro"/>
              </a:rPr>
              <a:t>for Automatically Parallel Languages</a:t>
            </a:r>
            <a:endParaRPr lang="en-US" dirty="0">
              <a:latin typeface="Minion Pro"/>
              <a:cs typeface="Minion Pr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01400" y="3497903"/>
            <a:ext cx="2768600" cy="899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Minion Pro"/>
                <a:cs typeface="Minion Pro"/>
              </a:rPr>
              <a:t>Synthesizer</a:t>
            </a:r>
            <a:endParaRPr lang="en-US" sz="2400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sp>
        <p:nvSpPr>
          <p:cNvPr id="7" name="Document 6"/>
          <p:cNvSpPr/>
          <p:nvPr/>
        </p:nvSpPr>
        <p:spPr>
          <a:xfrm>
            <a:off x="142240" y="3543556"/>
            <a:ext cx="2316480" cy="1257044"/>
          </a:xfrm>
          <a:prstGeom prst="flowChartDocumen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en-US" sz="2800" dirty="0" smtClean="0">
                <a:latin typeface="Minion Pro"/>
                <a:cs typeface="Minion Pro"/>
              </a:rPr>
              <a:t>functional spec</a:t>
            </a:r>
            <a:br>
              <a:rPr lang="en-US" sz="2800" dirty="0" smtClean="0">
                <a:latin typeface="Minion Pro"/>
                <a:cs typeface="Minion Pro"/>
              </a:rPr>
            </a:br>
            <a:r>
              <a:rPr lang="en-US" sz="2800" i="1" dirty="0" err="1" smtClean="0">
                <a:latin typeface="Minion Pro"/>
                <a:cs typeface="Minion Pro"/>
              </a:rPr>
              <a:t>layout.ftl</a:t>
            </a:r>
            <a:endParaRPr lang="en-US" sz="2800" i="1" baseline="30000" dirty="0">
              <a:solidFill>
                <a:schemeClr val="tx1">
                  <a:lumMod val="95000"/>
                  <a:lumOff val="5000"/>
                </a:schemeClr>
              </a:solidFill>
              <a:latin typeface="Minion Pro"/>
              <a:cs typeface="Minion Pro"/>
            </a:endParaRPr>
          </a:p>
        </p:txBody>
      </p:sp>
      <p:sp>
        <p:nvSpPr>
          <p:cNvPr id="8" name="Document 7"/>
          <p:cNvSpPr/>
          <p:nvPr/>
        </p:nvSpPr>
        <p:spPr>
          <a:xfrm>
            <a:off x="6144952" y="3535936"/>
            <a:ext cx="2785688" cy="1264664"/>
          </a:xfrm>
          <a:prstGeom prst="flowChartDocumen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1"/>
          <a:lstStyle/>
          <a:p>
            <a:pPr algn="ctr"/>
            <a:r>
              <a:rPr lang="en-US" sz="2800" dirty="0" smtClean="0">
                <a:latin typeface="Minion Pro"/>
                <a:cs typeface="Minion Pro"/>
              </a:rPr>
              <a:t>schedule</a:t>
            </a:r>
            <a:r>
              <a:rPr lang="en-US" sz="2800" dirty="0">
                <a:latin typeface="Minion Pro"/>
                <a:cs typeface="Minion Pro"/>
              </a:rPr>
              <a:t/>
            </a:r>
            <a:br>
              <a:rPr lang="en-US" sz="2800" dirty="0">
                <a:latin typeface="Minion Pro"/>
                <a:cs typeface="Minion Pro"/>
              </a:rPr>
            </a:br>
            <a:r>
              <a:rPr lang="en-US" sz="2400" dirty="0">
                <a:solidFill>
                  <a:schemeClr val="tx1"/>
                </a:solidFill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{</a:t>
            </a:r>
            <a:r>
              <a:rPr lang="en-US" sz="2400" dirty="0" err="1">
                <a:solidFill>
                  <a:schemeClr val="tx1"/>
                </a:solidFill>
                <a:latin typeface="Courier"/>
                <a:cs typeface="Courier"/>
              </a:rPr>
              <a:t>w,h</a:t>
            </a:r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}; </a:t>
            </a:r>
            <a:r>
              <a:rPr lang="en-US" sz="2400" dirty="0">
                <a:solidFill>
                  <a:schemeClr val="tx1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{x, …</a:t>
            </a:r>
            <a:endParaRPr lang="en-US" sz="28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cxnSp>
        <p:nvCxnSpPr>
          <p:cNvPr id="42" name="Straight Arrow Connector 41"/>
          <p:cNvCxnSpPr>
            <a:endCxn id="6" idx="1"/>
          </p:cNvCxnSpPr>
          <p:nvPr/>
        </p:nvCxnSpPr>
        <p:spPr>
          <a:xfrm>
            <a:off x="2458719" y="3947416"/>
            <a:ext cx="442681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3"/>
          </p:cNvCxnSpPr>
          <p:nvPr/>
        </p:nvCxnSpPr>
        <p:spPr>
          <a:xfrm>
            <a:off x="5670000" y="3947416"/>
            <a:ext cx="474952" cy="76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916C-404D-E94A-8BDA-01096A83B544}" type="slidenum">
              <a:rPr lang="en-US" smtClean="0"/>
              <a:t>46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792077" y="1715365"/>
            <a:ext cx="2579189" cy="2232051"/>
            <a:chOff x="792077" y="1715365"/>
            <a:chExt cx="2579189" cy="2232051"/>
          </a:xfrm>
        </p:grpSpPr>
        <p:sp>
          <p:nvSpPr>
            <p:cNvPr id="29" name="Document 28"/>
            <p:cNvSpPr/>
            <p:nvPr/>
          </p:nvSpPr>
          <p:spPr>
            <a:xfrm>
              <a:off x="792077" y="1715365"/>
              <a:ext cx="2579189" cy="1125929"/>
            </a:xfrm>
            <a:prstGeom prst="flowChartDocument">
              <a:avLst/>
            </a:prstGeom>
            <a:ln>
              <a:solidFill>
                <a:srgbClr val="8064A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/>
              <a:r>
                <a:rPr lang="en-US" sz="2800" b="1" dirty="0" smtClean="0">
                  <a:solidFill>
                    <a:schemeClr val="accent4"/>
                  </a:solidFill>
                  <a:latin typeface="Minion Pro"/>
                  <a:cs typeface="Minion Pro"/>
                </a:rPr>
                <a:t>behavioral</a:t>
              </a:r>
              <a:r>
                <a:rPr lang="en-US" sz="2800" dirty="0" smtClean="0">
                  <a:solidFill>
                    <a:schemeClr val="accent4"/>
                  </a:solidFill>
                  <a:latin typeface="Minion Pro"/>
                  <a:cs typeface="Minion Pro"/>
                </a:rPr>
                <a:t> spec</a:t>
              </a:r>
            </a:p>
            <a:p>
              <a:pPr algn="ctr"/>
              <a:r>
                <a:rPr lang="en-US" sz="2800" i="1" dirty="0" smtClean="0">
                  <a:solidFill>
                    <a:schemeClr val="accent4"/>
                  </a:solidFill>
                  <a:latin typeface="Minion Pro"/>
                  <a:cs typeface="Minion Pro"/>
                </a:rPr>
                <a:t>schedule sketch</a:t>
              </a:r>
              <a:endParaRPr lang="en-US" sz="2700" i="1" dirty="0">
                <a:solidFill>
                  <a:schemeClr val="accent4"/>
                </a:solidFill>
                <a:latin typeface="Minion Pro"/>
                <a:cs typeface="Minion Pro"/>
              </a:endParaRPr>
            </a:p>
          </p:txBody>
        </p:sp>
        <p:cxnSp>
          <p:nvCxnSpPr>
            <p:cNvPr id="31" name="Straight Arrow Connector 30"/>
            <p:cNvCxnSpPr>
              <a:stCxn id="29" idx="2"/>
              <a:endCxn id="6" idx="1"/>
            </p:cNvCxnSpPr>
            <p:nvPr/>
          </p:nvCxnSpPr>
          <p:spPr>
            <a:xfrm>
              <a:off x="2081672" y="2766858"/>
              <a:ext cx="819728" cy="1180558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2240" y="4831620"/>
            <a:ext cx="339876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Minion Pro"/>
                <a:cs typeface="Minion Pro"/>
              </a:rPr>
              <a:t>treemap</a:t>
            </a:r>
            <a:r>
              <a:rPr lang="en-US" sz="3200" dirty="0" smtClean="0">
                <a:latin typeface="Minion Pro"/>
                <a:cs typeface="Minion Pro"/>
              </a:rPr>
              <a:t> v1, v2, …</a:t>
            </a:r>
            <a:endParaRPr lang="en-US" sz="3200" dirty="0"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203156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8" grpId="2" animBg="1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25400"/>
            <a:ext cx="9245600" cy="1143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Minion Pro"/>
                <a:cs typeface="Minion Pro"/>
              </a:rPr>
              <a:t>Input</a:t>
            </a:r>
            <a:r>
              <a:rPr lang="en-US" sz="4000" dirty="0" smtClean="0">
                <a:latin typeface="Minion Pro"/>
                <a:cs typeface="Minion Pro"/>
              </a:rPr>
              <a:t>: Partial Schedule (“</a:t>
            </a:r>
            <a:r>
              <a:rPr lang="en-US" sz="4000" i="1" dirty="0" smtClean="0">
                <a:latin typeface="Minion Pro"/>
                <a:cs typeface="Minion Pro"/>
              </a:rPr>
              <a:t>Sketch”</a:t>
            </a:r>
            <a:r>
              <a:rPr lang="en-US" sz="4000" dirty="0" smtClean="0">
                <a:latin typeface="Minion Pro"/>
                <a:cs typeface="Minion Pro"/>
              </a:rPr>
              <a:t>)</a:t>
            </a:r>
            <a:endParaRPr lang="en-US" sz="4000" dirty="0">
              <a:latin typeface="Minion Pro"/>
              <a:cs typeface="Minion Pr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1600" y="1404292"/>
            <a:ext cx="8991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smtClean="0">
                <a:solidFill>
                  <a:srgbClr val="3366FF"/>
                </a:solidFill>
              </a:rPr>
              <a:t>_</a:t>
            </a:r>
            <a:r>
              <a:rPr lang="en-US" sz="2400" dirty="0" smtClean="0"/>
              <a:t> ;</a:t>
            </a:r>
            <a:r>
              <a:rPr lang="en-US" sz="2400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sz="2400" dirty="0" smtClean="0">
                <a:solidFill>
                  <a:srgbClr val="3366FF"/>
                </a:solidFill>
              </a:rPr>
              <a:t>_</a:t>
            </a:r>
            <a:r>
              <a:rPr lang="en-US" sz="2400" dirty="0" smtClean="0"/>
              <a:t> ;</a:t>
            </a:r>
            <a:r>
              <a:rPr lang="en-US" sz="24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sz="2400" dirty="0" smtClean="0">
                <a:solidFill>
                  <a:srgbClr val="3366FF"/>
                </a:solidFill>
              </a:rPr>
              <a:t>_</a:t>
            </a:r>
            <a:r>
              <a:rPr lang="en-US" sz="2400" dirty="0" smtClean="0"/>
              <a:t> ;</a:t>
            </a:r>
            <a:r>
              <a:rPr lang="en-US" sz="2400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sz="2400" dirty="0" smtClean="0">
                <a:solidFill>
                  <a:srgbClr val="3366FF"/>
                </a:solidFill>
              </a:rPr>
              <a:t>_</a:t>
            </a:r>
            <a:r>
              <a:rPr lang="en-US" sz="2400" dirty="0" smtClean="0"/>
              <a:t>;</a:t>
            </a:r>
            <a:r>
              <a:rPr lang="en-US" sz="24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sz="2400" dirty="0" smtClean="0">
                <a:solidFill>
                  <a:srgbClr val="3366FF"/>
                </a:solidFill>
              </a:rPr>
              <a:t>_</a:t>
            </a:r>
            <a:r>
              <a:rPr lang="en-US" sz="2400" dirty="0" smtClean="0"/>
              <a:t> ;</a:t>
            </a:r>
            <a:r>
              <a:rPr lang="en-US" sz="2400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sz="2400" dirty="0" smtClean="0">
                <a:solidFill>
                  <a:srgbClr val="3366FF"/>
                </a:solidFill>
              </a:rPr>
              <a:t>_</a:t>
            </a:r>
            <a:r>
              <a:rPr lang="en-US" sz="2400" dirty="0" smtClean="0"/>
              <a:t>;nest({</a:t>
            </a:r>
            <a:r>
              <a:rPr lang="en-US" sz="2400" dirty="0" err="1" smtClean="0"/>
              <a:t>Text,Font,Inline</a:t>
            </a:r>
            <a:r>
              <a:rPr lang="en-US" sz="2400" dirty="0" smtClean="0"/>
              <a:t>}, </a:t>
            </a:r>
            <a:r>
              <a:rPr lang="en-US" sz="2400" dirty="0" smtClean="0">
                <a:solidFill>
                  <a:srgbClr val="3366FF"/>
                </a:solidFill>
              </a:rPr>
              <a:t>_</a:t>
            </a:r>
            <a:r>
              <a:rPr lang="en-US" sz="2400" dirty="0" smtClean="0"/>
              <a:t>);</a:t>
            </a:r>
            <a:r>
              <a:rPr lang="en-US" sz="24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sz="2400" dirty="0" smtClean="0">
                <a:solidFill>
                  <a:srgbClr val="3366FF"/>
                </a:solidFill>
              </a:rPr>
              <a:t>_</a:t>
            </a:r>
            <a:r>
              <a:rPr lang="en-US" sz="2400" dirty="0" smtClean="0"/>
              <a:t>;</a:t>
            </a:r>
            <a:r>
              <a:rPr lang="en-US" sz="2400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sz="2400" dirty="0" smtClean="0">
                <a:solidFill>
                  <a:srgbClr val="3366FF"/>
                </a:solidFill>
              </a:rPr>
              <a:t>_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494497" y="1856800"/>
            <a:ext cx="4186359" cy="1175013"/>
            <a:chOff x="-153203" y="2134335"/>
            <a:chExt cx="4186359" cy="1175013"/>
          </a:xfrm>
        </p:grpSpPr>
        <p:cxnSp>
          <p:nvCxnSpPr>
            <p:cNvPr id="9" name="Curved Connector 8"/>
            <p:cNvCxnSpPr>
              <a:stCxn id="16" idx="6"/>
              <a:endCxn id="14" idx="2"/>
            </p:cNvCxnSpPr>
            <p:nvPr/>
          </p:nvCxnSpPr>
          <p:spPr>
            <a:xfrm>
              <a:off x="722805" y="2244681"/>
              <a:ext cx="1489823" cy="11565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2212628" y="2145900"/>
              <a:ext cx="220692" cy="220692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02113" y="2134335"/>
              <a:ext cx="220692" cy="220692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-153203" y="2786128"/>
              <a:ext cx="4186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8000"/>
                  </a:solidFill>
                </a:rPr>
                <a:t>OK: rescheduling </a:t>
              </a:r>
              <a:r>
                <a:rPr lang="en-US" sz="2800" b="1" dirty="0" err="1" smtClean="0">
                  <a:solidFill>
                    <a:srgbClr val="008000"/>
                  </a:solidFill>
                </a:rPr>
                <a:t>attribs</a:t>
              </a:r>
              <a:r>
                <a:rPr lang="en-US" sz="2800" b="1" dirty="0" smtClean="0">
                  <a:solidFill>
                    <a:srgbClr val="008000"/>
                  </a:solidFill>
                </a:rPr>
                <a:t> </a:t>
              </a:r>
              <a:endParaRPr lang="en-US" sz="2800" b="1" dirty="0">
                <a:solidFill>
                  <a:srgbClr val="00800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17282" y="2194292"/>
              <a:ext cx="7127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008000"/>
                  </a:solidFill>
                </a:rPr>
                <a:t>w, h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598160" y="2045989"/>
            <a:ext cx="3767445" cy="1033137"/>
            <a:chOff x="4600213" y="1784612"/>
            <a:chExt cx="3767445" cy="1033137"/>
          </a:xfrm>
        </p:grpSpPr>
        <p:sp>
          <p:nvSpPr>
            <p:cNvPr id="34" name="TextBox 33"/>
            <p:cNvSpPr txBox="1"/>
            <p:nvPr/>
          </p:nvSpPr>
          <p:spPr>
            <a:xfrm>
              <a:off x="4600213" y="2294529"/>
              <a:ext cx="33134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b</a:t>
              </a:r>
              <a:r>
                <a:rPr lang="en-US" sz="2800" b="1" dirty="0" smtClean="0">
                  <a:solidFill>
                    <a:srgbClr val="FF0000"/>
                  </a:solidFill>
                </a:rPr>
                <a:t>ug: less parallelism!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880339" y="1784612"/>
              <a:ext cx="34873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solidFill>
                    <a:srgbClr val="FF0000"/>
                  </a:solidFill>
                </a:rPr>
                <a:t>sequential_inorder</a:t>
              </a:r>
              <a:r>
                <a:rPr lang="en-US" sz="2400" dirty="0" smtClean="0">
                  <a:solidFill>
                    <a:srgbClr val="FF0000"/>
                  </a:solidFill>
                </a:rPr>
                <a:t>{</a:t>
              </a:r>
              <a:r>
                <a:rPr lang="en-US" sz="2400" dirty="0" err="1" smtClean="0">
                  <a:solidFill>
                    <a:srgbClr val="FF0000"/>
                  </a:solidFill>
                </a:rPr>
                <a:t>y,r</a:t>
              </a:r>
              <a:r>
                <a:rPr lang="en-US" sz="2400" dirty="0" smtClean="0">
                  <a:solidFill>
                    <a:srgbClr val="FF0000"/>
                  </a:solidFill>
                </a:rPr>
                <a:t>}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0" y="5080650"/>
            <a:ext cx="9144000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FF"/>
                </a:solidFill>
              </a:rPr>
              <a:t>Structures </a:t>
            </a:r>
            <a:r>
              <a:rPr lang="en-US" sz="3200" b="1" dirty="0" smtClean="0">
                <a:solidFill>
                  <a:srgbClr val="FFFFFF"/>
                </a:solidFill>
              </a:rPr>
              <a:t>parallel programming:</a:t>
            </a:r>
          </a:p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Helped sharing code, testing ideas, and debugging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" y="3376066"/>
            <a:ext cx="9365604" cy="789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rgbClr val="3366FF"/>
                </a:solidFill>
              </a:rPr>
              <a:t>Hole</a:t>
            </a:r>
            <a:r>
              <a:rPr lang="en-US" sz="3200" dirty="0" smtClean="0">
                <a:solidFill>
                  <a:srgbClr val="000000"/>
                </a:solidFill>
              </a:rPr>
              <a:t> for code to generate via synthesis: </a:t>
            </a:r>
            <a:r>
              <a:rPr lang="en-US" sz="2800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sz="2800" dirty="0" smtClean="0">
                <a:solidFill>
                  <a:srgbClr val="000000"/>
                </a:solidFill>
              </a:rPr>
              <a:t>, </a:t>
            </a:r>
            <a:r>
              <a:rPr lang="en-US" sz="2800" dirty="0" smtClean="0">
                <a:solidFill>
                  <a:srgbClr val="008000"/>
                </a:solidFill>
              </a:rPr>
              <a:t>{</a:t>
            </a:r>
            <a:r>
              <a:rPr lang="en-US" sz="2800" dirty="0" err="1" smtClean="0">
                <a:solidFill>
                  <a:srgbClr val="008000"/>
                </a:solidFill>
              </a:rPr>
              <a:t>x,y</a:t>
            </a:r>
            <a:r>
              <a:rPr lang="en-US" sz="2800" dirty="0" smtClean="0">
                <a:solidFill>
                  <a:srgbClr val="008000"/>
                </a:solidFill>
              </a:rPr>
              <a:t>}</a:t>
            </a:r>
            <a:r>
              <a:rPr lang="en-US" sz="2800" dirty="0" smtClean="0">
                <a:solidFill>
                  <a:srgbClr val="000000"/>
                </a:solidFill>
              </a:rPr>
              <a:t>, “</a:t>
            </a:r>
            <a:r>
              <a:rPr lang="en-US" sz="2800" dirty="0" smtClean="0">
                <a:solidFill>
                  <a:srgbClr val="008000"/>
                </a:solidFill>
              </a:rPr>
              <a:t>||</a:t>
            </a:r>
            <a:r>
              <a:rPr lang="en-US" sz="2800" dirty="0" smtClean="0">
                <a:solidFill>
                  <a:srgbClr val="000000"/>
                </a:solidFill>
              </a:rPr>
              <a:t>”, …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12458" y="1302076"/>
            <a:ext cx="3121342" cy="2279325"/>
            <a:chOff x="612458" y="1048076"/>
            <a:chExt cx="3121342" cy="227932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612458" y="1779597"/>
              <a:ext cx="2702242" cy="1547804"/>
            </a:xfrm>
            <a:prstGeom prst="straightConnector1">
              <a:avLst/>
            </a:prstGeom>
            <a:ln w="57150" cmpd="sng">
              <a:solidFill>
                <a:srgbClr val="3366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3073400" y="1048076"/>
              <a:ext cx="660400" cy="647701"/>
            </a:xfrm>
            <a:prstGeom prst="rect">
              <a:avLst/>
            </a:prstGeom>
            <a:noFill/>
            <a:ln w="57150" cmpd="sng">
              <a:solidFill>
                <a:srgbClr val="3366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1916C-404D-E94A-8BDA-01096A83B544}" type="slidenum">
              <a:rPr lang="en-US" smtClean="0"/>
              <a:t>47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1600" y="4100529"/>
            <a:ext cx="9042400" cy="789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FF0000"/>
                </a:solidFill>
              </a:rPr>
              <a:t>Synthesizer rejects </a:t>
            </a:r>
            <a:r>
              <a:rPr lang="en-US" sz="3200" dirty="0" smtClean="0">
                <a:solidFill>
                  <a:srgbClr val="FF0000"/>
                </a:solidFill>
              </a:rPr>
              <a:t>programs that cannot obey sketch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2" name="Left Bracket 71"/>
          <p:cNvSpPr/>
          <p:nvPr/>
        </p:nvSpPr>
        <p:spPr>
          <a:xfrm rot="16200000">
            <a:off x="7844789" y="1387456"/>
            <a:ext cx="200025" cy="1117041"/>
          </a:xfrm>
          <a:prstGeom prst="leftBracket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230" y="2219091"/>
            <a:ext cx="673629" cy="673629"/>
          </a:xfrm>
          <a:prstGeom prst="rect">
            <a:avLst/>
          </a:prstGeom>
          <a:ln w="38100" cmpd="sng">
            <a:noFill/>
          </a:ln>
        </p:spPr>
      </p:pic>
    </p:spTree>
    <p:extLst>
      <p:ext uri="{BB962C8B-B14F-4D97-AF65-F5344CB8AC3E}">
        <p14:creationId xmlns:p14="http://schemas.microsoft.com/office/powerpoint/2010/main" val="1659830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/>
      <p:bldP spid="18" grpId="0"/>
      <p:bldP spid="7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200" b="1" dirty="0" smtClean="0">
                <a:latin typeface="Minion Pro"/>
                <a:cs typeface="Minion Pro"/>
              </a:rPr>
              <a:t>Synthesis for Data Science.. What Else?</a:t>
            </a:r>
            <a:endParaRPr lang="en-US" sz="4200" b="1" dirty="0">
              <a:latin typeface="Minion Pro"/>
              <a:cs typeface="Minion Pro"/>
            </a:endParaRP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102188" y="1093484"/>
            <a:ext cx="8939625" cy="5615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Font typeface="Zapf Dingbats" charset="0"/>
              <a:buChar char="✔"/>
            </a:pPr>
            <a:r>
              <a:rPr lang="en-US" cap="small" dirty="0" smtClean="0">
                <a:solidFill>
                  <a:srgbClr val="3366FF"/>
                </a:solidFill>
                <a:latin typeface="Minion Pro"/>
                <a:cs typeface="Minion Pro"/>
              </a:rPr>
              <a:t>Regex			</a:t>
            </a:r>
            <a:r>
              <a:rPr lang="en-US" cap="small" dirty="0" smtClean="0">
                <a:solidFill>
                  <a:srgbClr val="3366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 </a:t>
            </a:r>
            <a:r>
              <a:rPr lang="en-US" cap="small" dirty="0" smtClean="0">
                <a:solidFill>
                  <a:srgbClr val="3366FF"/>
                </a:solidFill>
                <a:latin typeface="Minion Pro"/>
                <a:cs typeface="Minion Pro"/>
              </a:rPr>
              <a:t>SQL			</a:t>
            </a:r>
            <a:r>
              <a:rPr lang="en-US" cap="small" dirty="0" smtClean="0">
                <a:solidFill>
                  <a:srgbClr val="3366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 </a:t>
            </a:r>
            <a:r>
              <a:rPr lang="en-US" cap="small" dirty="0" smtClean="0">
                <a:solidFill>
                  <a:srgbClr val="3366FF"/>
                </a:solidFill>
                <a:latin typeface="Minion Pro"/>
                <a:cs typeface="Minion Pro"/>
              </a:rPr>
              <a:t>AG </a:t>
            </a:r>
            <a:r>
              <a:rPr lang="en-US" cap="small" dirty="0" smtClean="0">
                <a:solidFill>
                  <a:srgbClr val="3366FF"/>
                </a:solidFill>
                <a:latin typeface="Minion Pro"/>
                <a:cs typeface="Minion Pro"/>
              </a:rPr>
              <a:t>Parallelization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cap="small" dirty="0" smtClean="0">
                <a:solidFill>
                  <a:srgbClr val="000000"/>
                </a:solidFill>
                <a:latin typeface="Minion Pro"/>
                <a:cs typeface="Minion Pro"/>
              </a:rPr>
              <a:t>Spatial </a:t>
            </a:r>
            <a:r>
              <a:rPr lang="en-US" cap="small" dirty="0">
                <a:solidFill>
                  <a:srgbClr val="000000"/>
                </a:solidFill>
                <a:latin typeface="Minion Pro"/>
                <a:cs typeface="Minion Pro"/>
              </a:rPr>
              <a:t>Computing	Crash Recovery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cap="small" dirty="0" smtClean="0">
                <a:solidFill>
                  <a:srgbClr val="000000"/>
                </a:solidFill>
                <a:latin typeface="Minion Pro"/>
                <a:cs typeface="Minion Pro"/>
              </a:rPr>
              <a:t>Java	</a:t>
            </a:r>
            <a:r>
              <a:rPr lang="en-US" b="1" u="sng" cap="small" dirty="0" smtClean="0">
                <a:solidFill>
                  <a:srgbClr val="000000"/>
                </a:solidFill>
                <a:latin typeface="Minion Pro"/>
                <a:cs typeface="Minion Pro"/>
              </a:rPr>
              <a:t>Synthetic Biology</a:t>
            </a:r>
            <a:r>
              <a:rPr lang="en-US" cap="small" dirty="0" smtClean="0">
                <a:solidFill>
                  <a:srgbClr val="000000"/>
                </a:solidFill>
                <a:latin typeface="Minion Pro"/>
                <a:cs typeface="Minion Pro"/>
              </a:rPr>
              <a:t>		Bit Arithmetic	Concurrent Data Structures	</a:t>
            </a:r>
            <a:r>
              <a:rPr lang="en-US" b="1" u="sng" cap="small" dirty="0">
                <a:solidFill>
                  <a:srgbClr val="000000"/>
                </a:solidFill>
                <a:latin typeface="Minion Pro"/>
                <a:cs typeface="Minion Pro"/>
              </a:rPr>
              <a:t>UI </a:t>
            </a:r>
            <a:r>
              <a:rPr lang="en-US" b="1" u="sng" cap="small" dirty="0" smtClean="0">
                <a:solidFill>
                  <a:srgbClr val="000000"/>
                </a:solidFill>
                <a:latin typeface="Minion Pro"/>
                <a:cs typeface="Minion Pro"/>
              </a:rPr>
              <a:t>Layout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cap="small" dirty="0" smtClean="0">
                <a:solidFill>
                  <a:srgbClr val="000000"/>
                </a:solidFill>
                <a:latin typeface="Minion Pro"/>
                <a:cs typeface="Minion Pro"/>
              </a:rPr>
              <a:t>Geometry		</a:t>
            </a:r>
            <a:r>
              <a:rPr lang="en-US" b="1" u="sng" cap="small" dirty="0" smtClean="0">
                <a:solidFill>
                  <a:srgbClr val="000000"/>
                </a:solidFill>
                <a:latin typeface="Minion Pro"/>
                <a:cs typeface="Minion Pro"/>
              </a:rPr>
              <a:t>Type Systems</a:t>
            </a:r>
            <a:r>
              <a:rPr lang="en-US" cap="small" dirty="0" smtClean="0">
                <a:solidFill>
                  <a:srgbClr val="000000"/>
                </a:solidFill>
                <a:latin typeface="Minion Pro"/>
                <a:cs typeface="Minion Pro"/>
              </a:rPr>
              <a:t>		Security Policies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cap="small" dirty="0" smtClean="0">
                <a:solidFill>
                  <a:srgbClr val="000000"/>
                </a:solidFill>
                <a:latin typeface="Minion Pro"/>
                <a:cs typeface="Minion Pro"/>
              </a:rPr>
              <a:t>C			Web Scraping		Circuit Design		</a:t>
            </a:r>
            <a:br>
              <a:rPr lang="en-US" cap="small" dirty="0" smtClean="0">
                <a:solidFill>
                  <a:srgbClr val="000000"/>
                </a:solidFill>
                <a:latin typeface="Minion Pro"/>
                <a:cs typeface="Minion Pro"/>
              </a:rPr>
            </a:br>
            <a:endParaRPr lang="en-US" cap="small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4099045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05313"/>
            <a:ext cx="10494474" cy="89633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-5901"/>
            <a:ext cx="9144000" cy="111825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8000" dirty="0" smtClean="0">
                <a:solidFill>
                  <a:srgbClr val="FFFFFF"/>
                </a:solidFill>
                <a:latin typeface="Minion Pro"/>
                <a:cs typeface="Minion Pro"/>
              </a:rPr>
              <a:t>Synthesis Languages: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17409" y="2677360"/>
            <a:ext cx="6490902" cy="175124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 smtClean="0">
                <a:solidFill>
                  <a:srgbClr val="FFFFFF"/>
                </a:solidFill>
                <a:latin typeface="Minion Pro"/>
                <a:cs typeface="Minion Pro"/>
              </a:rPr>
              <a:t>Don’t do the Compiler’s</a:t>
            </a:r>
            <a:r>
              <a:rPr lang="en-US" sz="6600" dirty="0">
                <a:solidFill>
                  <a:srgbClr val="FFFFFF"/>
                </a:solidFill>
                <a:latin typeface="Minion Pro"/>
                <a:cs typeface="Minion Pro"/>
              </a:rPr>
              <a:t> </a:t>
            </a:r>
            <a:r>
              <a:rPr lang="en-US" sz="6600" dirty="0" smtClean="0">
                <a:solidFill>
                  <a:srgbClr val="FFFFFF"/>
                </a:solidFill>
                <a:latin typeface="Minion Pro"/>
                <a:cs typeface="Minion Pro"/>
              </a:rPr>
              <a:t>Work!</a:t>
            </a:r>
          </a:p>
        </p:txBody>
      </p:sp>
    </p:spTree>
    <p:extLst>
      <p:ext uri="{BB962C8B-B14F-4D97-AF65-F5344CB8AC3E}">
        <p14:creationId xmlns:p14="http://schemas.microsoft.com/office/powerpoint/2010/main" val="217980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3126" y="1937566"/>
            <a:ext cx="8637748" cy="2982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500" dirty="0" smtClean="0">
                <a:latin typeface="Minion Pro"/>
                <a:cs typeface="Minion Pro"/>
              </a:rPr>
              <a:t>program synthesis</a:t>
            </a:r>
          </a:p>
        </p:txBody>
      </p:sp>
    </p:spTree>
    <p:extLst>
      <p:ext uri="{BB962C8B-B14F-4D97-AF65-F5344CB8AC3E}">
        <p14:creationId xmlns:p14="http://schemas.microsoft.com/office/powerpoint/2010/main" val="1233605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3126" y="80095"/>
            <a:ext cx="8637748" cy="6138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500" dirty="0" smtClean="0">
                <a:latin typeface="Minion Pro"/>
                <a:cs typeface="Minion Pro"/>
              </a:rPr>
              <a:t>program synthesis</a:t>
            </a:r>
          </a:p>
          <a:p>
            <a:pPr algn="ctr">
              <a:lnSpc>
                <a:spcPct val="90000"/>
              </a:lnSpc>
            </a:pPr>
            <a:r>
              <a:rPr lang="en-US" sz="11500" dirty="0" smtClean="0">
                <a:latin typeface="Minion Pro"/>
                <a:cs typeface="Minion Pro"/>
              </a:rPr>
              <a:t>is </a:t>
            </a:r>
          </a:p>
          <a:p>
            <a:pPr algn="ctr">
              <a:lnSpc>
                <a:spcPct val="90000"/>
              </a:lnSpc>
            </a:pPr>
            <a:r>
              <a:rPr lang="en-US" sz="11500" b="1" spc="100" dirty="0" smtClean="0">
                <a:solidFill>
                  <a:srgbClr val="FF0000"/>
                </a:solidFill>
                <a:latin typeface="Minion Pro"/>
                <a:cs typeface="Minion Pro"/>
              </a:rPr>
              <a:t>awesome.</a:t>
            </a:r>
          </a:p>
        </p:txBody>
      </p:sp>
    </p:spTree>
    <p:extLst>
      <p:ext uri="{BB962C8B-B14F-4D97-AF65-F5344CB8AC3E}">
        <p14:creationId xmlns:p14="http://schemas.microsoft.com/office/powerpoint/2010/main" val="124296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0095"/>
            <a:ext cx="9144000" cy="5856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500" dirty="0">
                <a:latin typeface="Minion Pro"/>
                <a:cs typeface="Minion Pro"/>
              </a:rPr>
              <a:t>program synthesis</a:t>
            </a:r>
          </a:p>
          <a:p>
            <a:pPr algn="ctr">
              <a:lnSpc>
                <a:spcPct val="90000"/>
              </a:lnSpc>
            </a:pPr>
            <a:r>
              <a:rPr lang="en-US" sz="11500" dirty="0" smtClean="0">
                <a:latin typeface="Minion Pro"/>
                <a:cs typeface="Minion Pro"/>
              </a:rPr>
              <a:t>for</a:t>
            </a:r>
            <a:endParaRPr lang="en-US" sz="11500" dirty="0">
              <a:latin typeface="Minion Pro"/>
              <a:cs typeface="Minion Pro"/>
            </a:endParaRPr>
          </a:p>
          <a:p>
            <a:pPr algn="ctr">
              <a:lnSpc>
                <a:spcPct val="90000"/>
              </a:lnSpc>
            </a:pPr>
            <a:r>
              <a:rPr lang="en-US" sz="9500" b="1" spc="100" dirty="0">
                <a:solidFill>
                  <a:srgbClr val="FF0000"/>
                </a:solidFill>
                <a:latin typeface="Minion Pro"/>
                <a:cs typeface="Minion Pro"/>
              </a:rPr>
              <a:t>p</a:t>
            </a:r>
            <a:r>
              <a:rPr lang="en-US" sz="9500" b="1" spc="100" dirty="0" smtClean="0">
                <a:solidFill>
                  <a:srgbClr val="FF0000"/>
                </a:solidFill>
                <a:latin typeface="Minion Pro"/>
                <a:cs typeface="Minion Pro"/>
              </a:rPr>
              <a:t>arallel patterns.</a:t>
            </a:r>
            <a:endParaRPr lang="en-US" sz="9500" b="1" spc="100" dirty="0">
              <a:solidFill>
                <a:srgbClr val="FF0000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576455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3126" y="80095"/>
            <a:ext cx="8637748" cy="6138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500" dirty="0" smtClean="0">
                <a:latin typeface="Minion Pro"/>
                <a:cs typeface="Minion Pro"/>
              </a:rPr>
              <a:t>program synthesis</a:t>
            </a:r>
          </a:p>
          <a:p>
            <a:pPr algn="ctr">
              <a:lnSpc>
                <a:spcPct val="90000"/>
              </a:lnSpc>
            </a:pPr>
            <a:r>
              <a:rPr lang="en-US" sz="11500" dirty="0" smtClean="0">
                <a:latin typeface="Minion Pro"/>
                <a:cs typeface="Minion Pro"/>
              </a:rPr>
              <a:t>is </a:t>
            </a:r>
          </a:p>
          <a:p>
            <a:pPr algn="ctr">
              <a:lnSpc>
                <a:spcPct val="90000"/>
              </a:lnSpc>
            </a:pPr>
            <a:r>
              <a:rPr lang="en-US" sz="11500" b="1" spc="100" dirty="0" smtClean="0">
                <a:solidFill>
                  <a:srgbClr val="FF0000"/>
                </a:solidFill>
                <a:latin typeface="Minion Pro"/>
                <a:cs typeface="Minion Pro"/>
              </a:rPr>
              <a:t>awesome.</a:t>
            </a:r>
          </a:p>
        </p:txBody>
      </p:sp>
    </p:spTree>
    <p:extLst>
      <p:ext uri="{BB962C8B-B14F-4D97-AF65-F5344CB8AC3E}">
        <p14:creationId xmlns:p14="http://schemas.microsoft.com/office/powerpoint/2010/main" val="3159549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xfrm>
            <a:off x="1" y="0"/>
            <a:ext cx="9132558" cy="1143000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Minion Pro"/>
                <a:cs typeface="Minion Pro"/>
              </a:rPr>
              <a:t>Life Without Synthesis</a:t>
            </a:r>
            <a:endParaRPr lang="en-US" b="1" dirty="0">
              <a:latin typeface="Minion Pro"/>
              <a:cs typeface="Minion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82611" y="2885866"/>
            <a:ext cx="8229600" cy="106521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s</a:t>
            </a:r>
            <a:r>
              <a:rPr lang="en-US" dirty="0" err="1" smtClean="0">
                <a:latin typeface="Courier"/>
                <a:cs typeface="Courier"/>
              </a:rPr>
              <a:t>ed</a:t>
            </a:r>
            <a:r>
              <a:rPr lang="en-US" dirty="0" smtClean="0">
                <a:latin typeface="Courier"/>
                <a:cs typeface="Courier"/>
              </a:rPr>
              <a:t> “</a:t>
            </a:r>
            <a:r>
              <a:rPr lang="pl-PL" dirty="0" smtClean="0">
                <a:latin typeface="Courier"/>
                <a:cs typeface="Courier"/>
              </a:rPr>
              <a:t>s/(\w).*\s+(\w+)/\2., \1./</a:t>
            </a:r>
            <a:r>
              <a:rPr lang="en-US" dirty="0" smtClean="0">
                <a:latin typeface="Courier"/>
                <a:cs typeface="Courier"/>
              </a:rPr>
              <a:t>” 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7288" y="4822988"/>
            <a:ext cx="8995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>
                    <a:lumMod val="50000"/>
                  </a:schemeClr>
                </a:solidFill>
                <a:latin typeface="Minion Pro"/>
                <a:cs typeface="Minion Pro"/>
              </a:rPr>
              <a:t>\w . * \s + \n</a:t>
            </a:r>
            <a:r>
              <a:rPr lang="en-US" sz="3000" dirty="0" smtClean="0">
                <a:solidFill>
                  <a:srgbClr val="3366FF"/>
                </a:solidFill>
                <a:latin typeface="Minion Pro"/>
                <a:cs typeface="Minion Pro"/>
              </a:rPr>
              <a:t> [] [^] - \d \D \S \W [\b] ^ $  \A \Z \z | ? ?? </a:t>
            </a:r>
          </a:p>
          <a:p>
            <a:r>
              <a:rPr lang="en-US" sz="3000" dirty="0" smtClean="0">
                <a:solidFill>
                  <a:srgbClr val="3366FF"/>
                </a:solidFill>
                <a:latin typeface="Minion Pro"/>
                <a:cs typeface="Minion Pro"/>
              </a:rPr>
              <a:t>*? +? {n} {</a:t>
            </a:r>
            <a:r>
              <a:rPr lang="en-US" sz="3000" dirty="0" err="1" smtClean="0">
                <a:solidFill>
                  <a:srgbClr val="3366FF"/>
                </a:solidFill>
                <a:latin typeface="Minion Pro"/>
                <a:cs typeface="Minion Pro"/>
              </a:rPr>
              <a:t>n,m</a:t>
            </a:r>
            <a:r>
              <a:rPr lang="en-US" sz="3000" dirty="0" smtClean="0">
                <a:solidFill>
                  <a:srgbClr val="3366FF"/>
                </a:solidFill>
                <a:latin typeface="Minion Pro"/>
                <a:cs typeface="Minion Pro"/>
              </a:rPr>
              <a:t>} {</a:t>
            </a:r>
            <a:r>
              <a:rPr lang="en-US" sz="3000" dirty="0" err="1" smtClean="0">
                <a:solidFill>
                  <a:srgbClr val="3366FF"/>
                </a:solidFill>
                <a:latin typeface="Minion Pro"/>
                <a:cs typeface="Minion Pro"/>
              </a:rPr>
              <a:t>n,m</a:t>
            </a:r>
            <a:r>
              <a:rPr lang="en-US" sz="3000" dirty="0" smtClean="0">
                <a:solidFill>
                  <a:srgbClr val="3366FF"/>
                </a:solidFill>
                <a:latin typeface="Minion Pro"/>
                <a:cs typeface="Minion Pro"/>
              </a:rPr>
              <a:t>}? {n,} {n,}? \b \B \Q…\E \</a:t>
            </a:r>
            <a:r>
              <a:rPr lang="en-US" sz="3000" dirty="0" err="1" smtClean="0">
                <a:solidFill>
                  <a:srgbClr val="3366FF"/>
                </a:solidFill>
                <a:latin typeface="Minion Pro"/>
                <a:cs typeface="Minion Pro"/>
              </a:rPr>
              <a:t>xFF</a:t>
            </a:r>
            <a:r>
              <a:rPr lang="en-US" sz="3000" dirty="0" smtClean="0">
                <a:solidFill>
                  <a:srgbClr val="3366FF"/>
                </a:solidFill>
                <a:latin typeface="Minion Pro"/>
                <a:cs typeface="Minion Pro"/>
              </a:rPr>
              <a:t> \n \</a:t>
            </a:r>
            <a:r>
              <a:rPr lang="en-US" sz="3000" dirty="0" err="1" smtClean="0">
                <a:solidFill>
                  <a:srgbClr val="3366FF"/>
                </a:solidFill>
                <a:latin typeface="Minion Pro"/>
                <a:cs typeface="Minion Pro"/>
              </a:rPr>
              <a:t>cA</a:t>
            </a:r>
            <a:endParaRPr lang="en-US" sz="3000" dirty="0">
              <a:solidFill>
                <a:srgbClr val="3366FF"/>
              </a:solidFill>
              <a:latin typeface="Minion Pro"/>
              <a:cs typeface="Minion Pro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380599" y="2862969"/>
            <a:ext cx="5400023" cy="664005"/>
            <a:chOff x="2711462" y="2110200"/>
            <a:chExt cx="5400023" cy="664005"/>
          </a:xfrm>
        </p:grpSpPr>
        <p:cxnSp>
          <p:nvCxnSpPr>
            <p:cNvPr id="11" name="Curved Connector 10"/>
            <p:cNvCxnSpPr/>
            <p:nvPr/>
          </p:nvCxnSpPr>
          <p:spPr>
            <a:xfrm rot="5400000" flipH="1" flipV="1">
              <a:off x="5977159" y="1426096"/>
              <a:ext cx="12700" cy="1401273"/>
            </a:xfrm>
            <a:prstGeom prst="curvedConnector3">
              <a:avLst>
                <a:gd name="adj1" fmla="val 7385819"/>
              </a:avLst>
            </a:prstGeom>
            <a:ln>
              <a:solidFill>
                <a:srgbClr val="008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/>
            <p:nvPr/>
          </p:nvCxnSpPr>
          <p:spPr>
            <a:xfrm rot="5400000" flipH="1" flipV="1">
              <a:off x="5485538" y="-291425"/>
              <a:ext cx="12700" cy="4815949"/>
            </a:xfrm>
            <a:prstGeom prst="curvedConnector3">
              <a:avLst>
                <a:gd name="adj1" fmla="val 13151827"/>
              </a:avLst>
            </a:prstGeom>
            <a:ln>
              <a:solidFill>
                <a:srgbClr val="008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2711462" y="2133083"/>
              <a:ext cx="972462" cy="641122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515640" y="2118869"/>
              <a:ext cx="595845" cy="641122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033861" y="3558528"/>
            <a:ext cx="2260670" cy="777811"/>
            <a:chOff x="5919451" y="2805759"/>
            <a:chExt cx="2260670" cy="777811"/>
          </a:xfrm>
        </p:grpSpPr>
        <p:sp>
          <p:nvSpPr>
            <p:cNvPr id="5" name="TextBox 4"/>
            <p:cNvSpPr txBox="1"/>
            <p:nvPr/>
          </p:nvSpPr>
          <p:spPr>
            <a:xfrm>
              <a:off x="6021494" y="2814129"/>
              <a:ext cx="215862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rgbClr val="008000"/>
                  </a:solidFill>
                  <a:latin typeface="Minion Pro"/>
                  <a:cs typeface="Minion Pro"/>
                </a:rPr>
                <a:t>replace</a:t>
              </a:r>
              <a:endParaRPr lang="en-US" sz="4400" dirty="0">
                <a:solidFill>
                  <a:srgbClr val="008000"/>
                </a:solidFill>
                <a:latin typeface="Minion Pro"/>
                <a:cs typeface="Minion Pro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919451" y="2805759"/>
              <a:ext cx="2158627" cy="8370"/>
            </a:xfrm>
            <a:prstGeom prst="line">
              <a:avLst/>
            </a:prstGeom>
            <a:ln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2403481" y="3566898"/>
            <a:ext cx="3294929" cy="769441"/>
            <a:chOff x="2289071" y="2814129"/>
            <a:chExt cx="3294929" cy="769441"/>
          </a:xfrm>
        </p:grpSpPr>
        <p:sp>
          <p:nvSpPr>
            <p:cNvPr id="34" name="TextBox 33"/>
            <p:cNvSpPr txBox="1"/>
            <p:nvPr/>
          </p:nvSpPr>
          <p:spPr>
            <a:xfrm>
              <a:off x="3358780" y="2814129"/>
              <a:ext cx="12928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rgbClr val="3366FF"/>
                  </a:solidFill>
                  <a:latin typeface="Minion Pro"/>
                  <a:cs typeface="Minion Pro"/>
                </a:rPr>
                <a:t>find</a:t>
              </a:r>
              <a:endParaRPr lang="en-US" sz="4400" dirty="0">
                <a:solidFill>
                  <a:srgbClr val="3366FF"/>
                </a:solidFill>
                <a:latin typeface="Minion Pro"/>
                <a:cs typeface="Minion Pro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2289071" y="2814129"/>
              <a:ext cx="3294929" cy="0"/>
            </a:xfrm>
            <a:prstGeom prst="line">
              <a:avLst/>
            </a:prstGeom>
            <a:ln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752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5913</TotalTime>
  <Words>1320</Words>
  <Application>Microsoft Macintosh PowerPoint</Application>
  <PresentationFormat>On-screen Show (4:3)</PresentationFormat>
  <Paragraphs>337</Paragraphs>
  <Slides>49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Thinking  DSLs for Massive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Life Without Synthesis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Really Stupid Synthesizer</vt:lpstr>
      <vt:lpstr>An SMT Synthesizer in 2 Nights with Rosette</vt:lpstr>
      <vt:lpstr>An SMT Synthesizer in 2 Nights with Rosette</vt:lpstr>
      <vt:lpstr>Mission Accomplished?</vt:lpstr>
      <vt:lpstr>PowerPoint Presentation</vt:lpstr>
      <vt:lpstr>Put Synthesis in Code Layer</vt:lpstr>
      <vt:lpstr>Data Wrangling with Synthesis</vt:lpstr>
      <vt:lpstr>PowerPoint Presentation</vt:lpstr>
      <vt:lpstr>Data Sources to Combine</vt:lpstr>
      <vt:lpstr>PowerPoint Presentation</vt:lpstr>
      <vt:lpstr>SQL Synthesis in 0.07s!</vt:lpstr>
      <vt:lpstr>PowerPoint Presentation</vt:lpstr>
      <vt:lpstr>PowerPoint Presentation</vt:lpstr>
      <vt:lpstr>PowerPoint Presentation</vt:lpstr>
      <vt:lpstr>PowerPoint Presentation</vt:lpstr>
      <vt:lpstr>Thinking  DSLs for Massive Visualization</vt:lpstr>
      <vt:lpstr>Origins</vt:lpstr>
      <vt:lpstr>PowerPoint Presentation</vt:lpstr>
      <vt:lpstr>Why I Care</vt:lpstr>
      <vt:lpstr>Superconductor Architecture:  Parallel Browser-in-a-Browser</vt:lpstr>
      <vt:lpstr>Layout DSL: Fast Tree Language </vt:lpstr>
      <vt:lpstr>Layout DSL is Flexible!</vt:lpstr>
      <vt:lpstr>PowerPoint Presentation</vt:lpstr>
      <vt:lpstr>PowerPoint Presentation</vt:lpstr>
      <vt:lpstr>Parallel Algorithms are Patterns</vt:lpstr>
      <vt:lpstr>Schedule Layout as Parallel Tree Traversals</vt:lpstr>
      <vt:lpstr>Schedule in Action</vt:lpstr>
      <vt:lpstr>One Layout Traversal on GPU “Level-synchronous Breadth-First”</vt:lpstr>
      <vt:lpstr>Layout on GPU: Must “Flatten” Tree</vt:lpstr>
      <vt:lpstr>Need “Structured Programming”  for Automatically Parallel Languages</vt:lpstr>
      <vt:lpstr>Input: Partial Schedule (“Sketch”)</vt:lpstr>
      <vt:lpstr>Synthesis for Data Science.. What Else?</vt:lpstr>
      <vt:lpstr>PowerPoint Presentation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 DSLs for Massive Visualization</dc:title>
  <dc:creator>Leo Meyerovich</dc:creator>
  <cp:lastModifiedBy>Leo Meyerovich</cp:lastModifiedBy>
  <cp:revision>300</cp:revision>
  <dcterms:created xsi:type="dcterms:W3CDTF">2013-09-16T18:39:14Z</dcterms:created>
  <dcterms:modified xsi:type="dcterms:W3CDTF">2013-09-21T04:19:07Z</dcterms:modified>
</cp:coreProperties>
</file>